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F_4C885488.xml" ContentType="application/vnd.ms-powerpoint.comments+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11" r:id="rId4"/>
  </p:sldMasterIdLst>
  <p:notesMasterIdLst>
    <p:notesMasterId r:id="rId23"/>
  </p:notesMasterIdLst>
  <p:sldIdLst>
    <p:sldId id="265" r:id="rId5"/>
    <p:sldId id="286" r:id="rId6"/>
    <p:sldId id="292" r:id="rId7"/>
    <p:sldId id="288" r:id="rId8"/>
    <p:sldId id="296" r:id="rId9"/>
    <p:sldId id="293" r:id="rId10"/>
    <p:sldId id="289" r:id="rId11"/>
    <p:sldId id="271" r:id="rId12"/>
    <p:sldId id="272" r:id="rId13"/>
    <p:sldId id="273" r:id="rId14"/>
    <p:sldId id="282" r:id="rId15"/>
    <p:sldId id="283" r:id="rId16"/>
    <p:sldId id="295" r:id="rId17"/>
    <p:sldId id="280" r:id="rId18"/>
    <p:sldId id="291" r:id="rId19"/>
    <p:sldId id="276" r:id="rId20"/>
    <p:sldId id="279" r:id="rId21"/>
    <p:sldId id="297" r:id="rId22"/>
  </p:sldIdLst>
  <p:sldSz cx="12192000" cy="6858000"/>
  <p:notesSz cx="9144000" cy="6858000"/>
  <p:embeddedFontLst>
    <p:embeddedFont>
      <p:font typeface="Gill Sans MT" panose="020B0502020104020203" pitchFamily="34" charset="0"/>
      <p:regular r:id="rId24"/>
      <p:bold r:id="rId25"/>
      <p:italic r:id="rId26"/>
      <p:boldItalic r:id="rId27"/>
    </p:embeddedFont>
    <p:embeddedFont>
      <p:font typeface="HGPｺﾞｼｯｸE" panose="020B0900000000000000" pitchFamily="34" charset="-128"/>
      <p:regular r:id="rId28"/>
    </p:embeddedFont>
    <p:embeddedFont>
      <p:font typeface="HGSｺﾞｼｯｸE" panose="020B0900000000000000" pitchFamily="34" charset="-128"/>
      <p:regular r:id="rId29"/>
    </p:embeddedFont>
    <p:embeddedFont>
      <p:font typeface="HGSｺﾞｼｯｸE" panose="020B0900000000000000" pitchFamily="34" charset="-128"/>
      <p:regular r:id="rId29"/>
    </p:embeddedFont>
    <p:embeddedFont>
      <p:font typeface="Wingdings 2" pitchFamily="2" charset="2"/>
      <p:regular r:id="rId30"/>
    </p:embeddedFont>
    <p:embeddedFont>
      <p:font typeface="游ゴシック" panose="020B0400000000000000" pitchFamily="34" charset="-128"/>
      <p:regular r:id="rId31"/>
      <p:bold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932F697-6641-A515-A437-3A19B89C5254}" name="藤本 光(奈良高専)" initials="藤本" userId="S::i10576@nara.kosen-ac.jp::482251d2-0e96-48fe-9ae4-0be9ce111eed" providerId="AD"/>
  <p188:author id="{7D280BD2-742C-7B53-0A49-8CABBC583A25}" name="藤本 光(奈良高専)" initials="光藤" userId="S::I10576@nara.kosen-ac.jp::482251d2-0e96-48fe-9ae4-0be9ce111e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54422"/>
    <a:srgbClr val="5DADD5"/>
    <a:srgbClr val="7ABBDD"/>
    <a:srgbClr val="59A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8" autoAdjust="0"/>
    <p:restoredTop sz="42254"/>
  </p:normalViewPr>
  <p:slideViewPr>
    <p:cSldViewPr snapToGrid="0">
      <p:cViewPr varScale="1">
        <p:scale>
          <a:sx n="43" d="100"/>
          <a:sy n="43" d="100"/>
        </p:scale>
        <p:origin x="300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F_4C885488.xml><?xml version="1.0" encoding="utf-8"?>
<p188:cmLst xmlns:a="http://schemas.openxmlformats.org/drawingml/2006/main" xmlns:r="http://schemas.openxmlformats.org/officeDocument/2006/relationships" xmlns:p188="http://schemas.microsoft.com/office/powerpoint/2018/8/main">
  <p188:cm id="{CDADBE41-3819-C14D-B509-1985BD31B788}" authorId="{F932F697-6641-A515-A437-3A19B89C5254}" status="resolved" created="2024-02-06T06:52:53.973" complete="100000">
    <pc:sldMkLst xmlns:pc="http://schemas.microsoft.com/office/powerpoint/2013/main/command">
      <pc:docMk/>
      <pc:sldMk cId="1284002952" sldId="271"/>
    </pc:sldMkLst>
    <p188:txBody>
      <a:bodyPr/>
      <a:lstStyle/>
      <a:p>
        <a:r>
          <a:rPr lang="ja-JP" altLang="en-US"/>
          <a:t>バックグラウンドの説明</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C26EA89-EF03-4C5C-93EC-440015E10A63}" type="datetimeFigureOut">
              <a:rPr kumimoji="1" lang="ja-JP" altLang="en-US" smtClean="0"/>
              <a:t>2024/2/7</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F639582-E4F9-4977-B70F-7E1CA4F5A249}" type="slidenum">
              <a:rPr kumimoji="1" lang="ja-JP" altLang="en-US" smtClean="0"/>
              <a:t>‹#›</a:t>
            </a:fld>
            <a:endParaRPr kumimoji="1" lang="ja-JP" altLang="en-US"/>
          </a:p>
        </p:txBody>
      </p:sp>
    </p:spTree>
    <p:extLst>
      <p:ext uri="{BB962C8B-B14F-4D97-AF65-F5344CB8AC3E}">
        <p14:creationId xmlns:p14="http://schemas.microsoft.com/office/powerpoint/2010/main" val="9407790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これから</a:t>
            </a:r>
            <a:endParaRPr kumimoji="1" lang="en-US" altLang="ja-JP" dirty="0"/>
          </a:p>
          <a:p>
            <a:r>
              <a:rPr kumimoji="1" lang="ja-JP" altLang="en-US"/>
              <a:t>山口賢一研究室から</a:t>
            </a:r>
            <a:endParaRPr kumimoji="1" lang="en-US" altLang="ja-JP" dirty="0"/>
          </a:p>
          <a:p>
            <a:r>
              <a:rPr kumimoji="1" lang="ja-JP" altLang="en-US"/>
              <a:t>藤本が</a:t>
            </a:r>
            <a:endParaRPr kumimoji="1" lang="en-US" altLang="ja-JP" dirty="0"/>
          </a:p>
          <a:p>
            <a:endParaRPr kumimoji="1" lang="en-US" altLang="ja-JP" dirty="0"/>
          </a:p>
          <a:p>
            <a:r>
              <a:rPr kumimoji="1" lang="ja-JP" altLang="en-US"/>
              <a:t>＜タイトル＞</a:t>
            </a:r>
            <a:endParaRPr kumimoji="1" lang="en-US" altLang="ja-JP" dirty="0"/>
          </a:p>
          <a:p>
            <a:endParaRPr kumimoji="1" lang="en-US" altLang="ja-JP" dirty="0"/>
          </a:p>
          <a:p>
            <a:r>
              <a:rPr kumimoji="1" lang="ja-JP" altLang="en-US"/>
              <a:t>について発表させていただきます．</a:t>
            </a:r>
            <a:endParaRPr kumimoji="1" lang="en-US" altLang="ja-JP" dirty="0"/>
          </a:p>
        </p:txBody>
      </p:sp>
      <p:sp>
        <p:nvSpPr>
          <p:cNvPr id="4" name="スライド番号プレースホルダー 3"/>
          <p:cNvSpPr>
            <a:spLocks noGrp="1"/>
          </p:cNvSpPr>
          <p:nvPr>
            <p:ph type="sldNum" sz="quarter" idx="5"/>
          </p:nvPr>
        </p:nvSpPr>
        <p:spPr/>
        <p:txBody>
          <a:bodyPr/>
          <a:lstStyle/>
          <a:p>
            <a:fld id="{7F639582-E4F9-4977-B70F-7E1CA4F5A249}" type="slidenum">
              <a:rPr kumimoji="1" lang="ja-JP" altLang="en-US" smtClean="0"/>
              <a:t>1</a:t>
            </a:fld>
            <a:endParaRPr kumimoji="1" lang="ja-JP" altLang="en-US"/>
          </a:p>
        </p:txBody>
      </p:sp>
    </p:spTree>
    <p:extLst>
      <p:ext uri="{BB962C8B-B14F-4D97-AF65-F5344CB8AC3E}">
        <p14:creationId xmlns:p14="http://schemas.microsoft.com/office/powerpoint/2010/main" val="70664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BAFFC-5543-A564-FCF0-E817734B0EF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E1DE37-0D72-13D4-E1B3-26CB49FA008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13AF068-29D4-3B65-F03B-178690E54AF8}"/>
              </a:ext>
            </a:extLst>
          </p:cNvPr>
          <p:cNvSpPr>
            <a:spLocks noGrp="1"/>
          </p:cNvSpPr>
          <p:nvPr>
            <p:ph type="body" idx="1"/>
          </p:nvPr>
        </p:nvSpPr>
        <p:spPr/>
        <p:txBody>
          <a:bodyPr/>
          <a:lstStyle/>
          <a:p>
            <a:r>
              <a:rPr kumimoji="1" lang="ja-JP" altLang="en-US"/>
              <a:t>直前の二人と同様に「何の動物がどのように動いているかを明らかにし」農業従事者を支援するため，</a:t>
            </a:r>
            <a:endParaRPr kumimoji="1" lang="en-US" altLang="ja-JP" dirty="0"/>
          </a:p>
          <a:p>
            <a:r>
              <a:rPr kumimoji="1" lang="ja-JP" altLang="en-US"/>
              <a:t>図示しているシステムを構築します．</a:t>
            </a:r>
            <a:endParaRPr kumimoji="1" lang="en-US" altLang="ja-JP" dirty="0"/>
          </a:p>
          <a:p>
            <a:endParaRPr kumimoji="1" lang="en-US" altLang="ja-JP" dirty="0"/>
          </a:p>
          <a:p>
            <a:r>
              <a:rPr kumimoji="1" lang="ja-JP" altLang="en-US"/>
              <a:t>開発を</a:t>
            </a:r>
            <a:r>
              <a:rPr kumimoji="1" lang="en-US" altLang="ja-JP" dirty="0"/>
              <a:t>3</a:t>
            </a:r>
            <a:r>
              <a:rPr kumimoji="1" lang="ja-JP" altLang="en-US"/>
              <a:t>人で分担する中で，</a:t>
            </a:r>
            <a:endParaRPr kumimoji="1" lang="en-US" altLang="ja-JP" dirty="0"/>
          </a:p>
          <a:p>
            <a:r>
              <a:rPr kumimoji="1" lang="ja-JP" altLang="en-US"/>
              <a:t>私は行動表示と通知を行う</a:t>
            </a:r>
            <a:r>
              <a:rPr kumimoji="1" lang="en-US" altLang="ja-JP" dirty="0"/>
              <a:t>Web</a:t>
            </a:r>
            <a:r>
              <a:rPr kumimoji="1" lang="ja-JP" altLang="en-US"/>
              <a:t>アプリケーションを担当します．</a:t>
            </a:r>
            <a:endParaRPr kumimoji="1" lang="en-US" altLang="ja-JP" dirty="0"/>
          </a:p>
        </p:txBody>
      </p:sp>
      <p:sp>
        <p:nvSpPr>
          <p:cNvPr id="4" name="スライド番号プレースホルダー 3">
            <a:extLst>
              <a:ext uri="{FF2B5EF4-FFF2-40B4-BE49-F238E27FC236}">
                <a16:creationId xmlns:a16="http://schemas.microsoft.com/office/drawing/2014/main" id="{45A28BAF-1E7B-8258-B1B5-FEFE5594E7A0}"/>
              </a:ext>
            </a:extLst>
          </p:cNvPr>
          <p:cNvSpPr>
            <a:spLocks noGrp="1"/>
          </p:cNvSpPr>
          <p:nvPr>
            <p:ph type="sldNum" sz="quarter" idx="5"/>
          </p:nvPr>
        </p:nvSpPr>
        <p:spPr/>
        <p:txBody>
          <a:bodyPr/>
          <a:lstStyle/>
          <a:p>
            <a:fld id="{7F639582-E4F9-4977-B70F-7E1CA4F5A249}" type="slidenum">
              <a:rPr kumimoji="1" lang="ja-JP" altLang="en-US" smtClean="0"/>
              <a:t>2</a:t>
            </a:fld>
            <a:endParaRPr kumimoji="1" lang="ja-JP" altLang="en-US"/>
          </a:p>
        </p:txBody>
      </p:sp>
    </p:spTree>
    <p:extLst>
      <p:ext uri="{BB962C8B-B14F-4D97-AF65-F5344CB8AC3E}">
        <p14:creationId xmlns:p14="http://schemas.microsoft.com/office/powerpoint/2010/main" val="3577501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2C1D1-5068-83AF-6ACD-9F79B5F6BA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D4C448B-D279-6580-F172-F52C5B679BF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939EF7-B1C3-833F-D0DF-B24319B5C0A7}"/>
              </a:ext>
            </a:extLst>
          </p:cNvPr>
          <p:cNvSpPr>
            <a:spLocks noGrp="1"/>
          </p:cNvSpPr>
          <p:nvPr>
            <p:ph type="body" idx="1"/>
          </p:nvPr>
        </p:nvSpPr>
        <p:spPr/>
        <p:txBody>
          <a:bodyPr/>
          <a:lstStyle/>
          <a:p>
            <a:r>
              <a:rPr kumimoji="1" lang="ja-JP" altLang="en-US"/>
              <a:t>担当部分に関わりがある背景について説明します．</a:t>
            </a:r>
            <a:endParaRPr kumimoji="1" lang="en-US" altLang="ja-JP" dirty="0"/>
          </a:p>
          <a:p>
            <a:endParaRPr kumimoji="1" lang="en-US" altLang="ja-JP" dirty="0"/>
          </a:p>
          <a:p>
            <a:r>
              <a:rPr kumimoji="1" lang="en-US" altLang="ja-JP" dirty="0"/>
              <a:t>1</a:t>
            </a:r>
            <a:r>
              <a:rPr kumimoji="1" lang="ja-JP" altLang="en-US"/>
              <a:t>つ目，農業従事者は基本的に夜間，害獣が何時侵入したか気づくのは困難ということです</a:t>
            </a:r>
            <a:endParaRPr kumimoji="1" lang="en-US" altLang="ja-JP" dirty="0"/>
          </a:p>
          <a:p>
            <a:r>
              <a:rPr kumimoji="1" lang="ja-JP" altLang="en-US"/>
              <a:t>そのため日中と違い，農業従事者が直接追い払うことが難しいです．</a:t>
            </a:r>
            <a:endParaRPr kumimoji="1" lang="en-US" altLang="ja-JP" dirty="0"/>
          </a:p>
          <a:p>
            <a:endParaRPr kumimoji="1" lang="en-US" altLang="ja-JP" dirty="0"/>
          </a:p>
          <a:p>
            <a:r>
              <a:rPr kumimoji="1" lang="en-US" altLang="ja-JP" dirty="0"/>
              <a:t>2</a:t>
            </a:r>
            <a:r>
              <a:rPr kumimoji="1" lang="ja-JP" altLang="en-US"/>
              <a:t>つ目，痕跡のみでは侵入時の行動経路がわからないことです．</a:t>
            </a:r>
            <a:endParaRPr kumimoji="1" lang="en-US" altLang="ja-JP" dirty="0"/>
          </a:p>
          <a:p>
            <a:r>
              <a:rPr kumimoji="1" lang="ja-JP" altLang="en-US"/>
              <a:t>基本的に獣害対策として侵入防止柵などがあるが，</a:t>
            </a:r>
            <a:endParaRPr kumimoji="1" lang="en-US" altLang="ja-JP" dirty="0"/>
          </a:p>
          <a:p>
            <a:r>
              <a:rPr kumimoji="1" lang="ja-JP" altLang="en-US"/>
              <a:t>被害が発生してしまった時，それらの柵に穴があるなど，対策に不備があると言うことになります．</a:t>
            </a:r>
            <a:endParaRPr kumimoji="1" lang="en-US" altLang="ja-JP" dirty="0"/>
          </a:p>
          <a:p>
            <a:r>
              <a:rPr kumimoji="1" lang="ja-JP" altLang="en-US"/>
              <a:t>そういった時に不備の該当箇所を探すことは難しいです．</a:t>
            </a:r>
            <a:endParaRPr kumimoji="1" lang="en-US" altLang="ja-JP" dirty="0"/>
          </a:p>
          <a:p>
            <a:endParaRPr kumimoji="1" lang="en-US" altLang="ja-JP" dirty="0"/>
          </a:p>
          <a:p>
            <a:r>
              <a:rPr kumimoji="1" lang="ja-JP" altLang="en-US"/>
              <a:t>そういった問題を解決するために，</a:t>
            </a:r>
            <a:endParaRPr kumimoji="1" lang="en-US" altLang="ja-JP" dirty="0"/>
          </a:p>
          <a:p>
            <a:r>
              <a:rPr kumimoji="1" lang="ja-JP" altLang="en-US"/>
              <a:t>侵入に対する通知と</a:t>
            </a:r>
            <a:endParaRPr kumimoji="1" lang="en-US" altLang="ja-JP" dirty="0"/>
          </a:p>
          <a:p>
            <a:r>
              <a:rPr kumimoji="1" lang="ja-JP" altLang="en-US"/>
              <a:t>侵入発生後の対策補助として解析結果からの行動表示</a:t>
            </a:r>
            <a:endParaRPr kumimoji="1" lang="en-US" altLang="ja-JP" dirty="0"/>
          </a:p>
          <a:p>
            <a:r>
              <a:rPr kumimoji="1" lang="ja-JP" altLang="en-US"/>
              <a:t>を目標とします．</a:t>
            </a:r>
            <a:endParaRPr kumimoji="1" lang="en-US" altLang="ja-JP" dirty="0"/>
          </a:p>
        </p:txBody>
      </p:sp>
      <p:sp>
        <p:nvSpPr>
          <p:cNvPr id="4" name="スライド番号プレースホルダー 3">
            <a:extLst>
              <a:ext uri="{FF2B5EF4-FFF2-40B4-BE49-F238E27FC236}">
                <a16:creationId xmlns:a16="http://schemas.microsoft.com/office/drawing/2014/main" id="{C3EC4020-59F1-B4BC-A067-0E2D1606CAEA}"/>
              </a:ext>
            </a:extLst>
          </p:cNvPr>
          <p:cNvSpPr>
            <a:spLocks noGrp="1"/>
          </p:cNvSpPr>
          <p:nvPr>
            <p:ph type="sldNum" sz="quarter" idx="5"/>
          </p:nvPr>
        </p:nvSpPr>
        <p:spPr/>
        <p:txBody>
          <a:bodyPr/>
          <a:lstStyle/>
          <a:p>
            <a:fld id="{7F639582-E4F9-4977-B70F-7E1CA4F5A249}" type="slidenum">
              <a:rPr kumimoji="1" lang="ja-JP" altLang="en-US" smtClean="0"/>
              <a:t>3</a:t>
            </a:fld>
            <a:endParaRPr kumimoji="1" lang="ja-JP" altLang="en-US"/>
          </a:p>
        </p:txBody>
      </p:sp>
    </p:spTree>
    <p:extLst>
      <p:ext uri="{BB962C8B-B14F-4D97-AF65-F5344CB8AC3E}">
        <p14:creationId xmlns:p14="http://schemas.microsoft.com/office/powerpoint/2010/main" val="190172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6C563-1D9A-8F8D-272A-571272E53C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B5F0BDF-F0E3-0CDD-C55A-3DF7C9C0D83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A87834F-261C-5FEE-FCA0-E2EA474E082A}"/>
              </a:ext>
            </a:extLst>
          </p:cNvPr>
          <p:cNvSpPr>
            <a:spLocks noGrp="1"/>
          </p:cNvSpPr>
          <p:nvPr>
            <p:ph type="body" idx="1"/>
          </p:nvPr>
        </p:nvSpPr>
        <p:spPr/>
        <p:txBody>
          <a:bodyPr/>
          <a:lstStyle/>
          <a:p>
            <a:r>
              <a:rPr kumimoji="1" lang="ja-JP" altLang="en-US"/>
              <a:t>通知と行動表示を実現するために図に示すようなサーバ構成を考えました．</a:t>
            </a:r>
            <a:endParaRPr kumimoji="1" lang="en-US" altLang="ja-JP" dirty="0"/>
          </a:p>
          <a:p>
            <a:endParaRPr kumimoji="1" lang="en-US" altLang="ja-JP" dirty="0"/>
          </a:p>
          <a:p>
            <a:r>
              <a:rPr kumimoji="1" lang="ja-JP" altLang="en-US"/>
              <a:t>想定されるデータとアクセスの流れに沿って説明します．</a:t>
            </a:r>
            <a:endParaRPr kumimoji="1" lang="en-US" altLang="ja-JP" dirty="0"/>
          </a:p>
          <a:p>
            <a:r>
              <a:rPr kumimoji="1" lang="ja-JP" altLang="en-US"/>
              <a:t>まず，畑に設置したセンサからのデータがゲートウェイを介してクラウドサーバにきます．</a:t>
            </a:r>
            <a:endParaRPr kumimoji="1" lang="en-US" altLang="ja-JP" dirty="0"/>
          </a:p>
          <a:p>
            <a:r>
              <a:rPr kumimoji="1" lang="ja-JP" altLang="en-US"/>
              <a:t>それをリバースプロキシを中継して，データベースに一時保存します．</a:t>
            </a:r>
            <a:endParaRPr kumimoji="1" lang="en-US" altLang="ja-JP" dirty="0"/>
          </a:p>
          <a:p>
            <a:r>
              <a:rPr kumimoji="1" lang="ja-JP" altLang="en-US"/>
              <a:t>その後データ解析を行い，解析データもデータベースに保存します．</a:t>
            </a:r>
            <a:endParaRPr kumimoji="1" lang="en-US" altLang="ja-JP" dirty="0"/>
          </a:p>
          <a:p>
            <a:r>
              <a:rPr kumimoji="1" lang="ja-JP" altLang="en-US"/>
              <a:t>解析後のデータを用いて通知サーバや行動表示アプリによって農業従事者に通知や行動表示を提供を行います．</a:t>
            </a:r>
            <a:endParaRPr kumimoji="1" lang="en-US" altLang="ja-JP" dirty="0"/>
          </a:p>
          <a:p>
            <a:endParaRPr kumimoji="1" lang="en-US" altLang="ja-JP" dirty="0"/>
          </a:p>
          <a:p>
            <a:r>
              <a:rPr kumimoji="1" lang="ja-JP" altLang="en-US"/>
              <a:t>構成要素の実現方法としては，</a:t>
            </a:r>
            <a:endParaRPr kumimoji="1" lang="en-US" altLang="ja-JP" dirty="0"/>
          </a:p>
          <a:p>
            <a:r>
              <a:rPr kumimoji="1" lang="ja-JP" altLang="en-US"/>
              <a:t>通知サーバ</a:t>
            </a:r>
            <a:endParaRPr kumimoji="1" lang="en-US" altLang="ja-JP" dirty="0"/>
          </a:p>
          <a:p>
            <a:r>
              <a:rPr kumimoji="1" lang="ja-JP" altLang="en-US"/>
              <a:t>行動表示アプリ</a:t>
            </a:r>
            <a:endParaRPr kumimoji="1" lang="en-US" altLang="ja-JP" dirty="0"/>
          </a:p>
          <a:p>
            <a:r>
              <a:rPr kumimoji="1" lang="ja-JP" altLang="en-US"/>
              <a:t>は</a:t>
            </a:r>
            <a:r>
              <a:rPr kumimoji="1" lang="en-US" altLang="ja-JP" dirty="0"/>
              <a:t>Node.js</a:t>
            </a:r>
            <a:r>
              <a:rPr kumimoji="1" lang="ja-JP" altLang="en-US"/>
              <a:t>を用いてサーバ構築をし，</a:t>
            </a:r>
            <a:endParaRPr kumimoji="1" lang="en-US" altLang="ja-JP" dirty="0"/>
          </a:p>
          <a:p>
            <a:r>
              <a:rPr kumimoji="1" lang="ja-JP" altLang="en-US"/>
              <a:t>通知は</a:t>
            </a:r>
            <a:r>
              <a:rPr kumimoji="1" lang="en-US" altLang="ja-JP" dirty="0" err="1"/>
              <a:t>WebPush</a:t>
            </a:r>
            <a:r>
              <a:rPr kumimoji="1" lang="ja-JP" altLang="en-US"/>
              <a:t>，</a:t>
            </a:r>
            <a:endParaRPr kumimoji="1" lang="en-US" altLang="ja-JP" dirty="0"/>
          </a:p>
          <a:p>
            <a:r>
              <a:rPr kumimoji="1" lang="ja-JP" altLang="en-US"/>
              <a:t>行動表示は</a:t>
            </a:r>
            <a:r>
              <a:rPr kumimoji="1" lang="en-US" altLang="ja-JP" dirty="0" err="1"/>
              <a:t>Leaflet.js</a:t>
            </a:r>
            <a:r>
              <a:rPr kumimoji="1" lang="ja-JP" altLang="en-US"/>
              <a:t>を利用します．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リバースプロキシ，</a:t>
            </a:r>
            <a:endParaRPr kumimoji="1" lang="en-US" altLang="ja-JP" dirty="0"/>
          </a:p>
          <a:p>
            <a:r>
              <a:rPr kumimoji="1" lang="ja-JP" altLang="en-US"/>
              <a:t>データベース</a:t>
            </a:r>
            <a:endParaRPr kumimoji="1" lang="en-US" altLang="ja-JP" dirty="0"/>
          </a:p>
          <a:p>
            <a:endParaRPr kumimoji="1" lang="en-US" altLang="ja-JP" dirty="0"/>
          </a:p>
          <a:p>
            <a:r>
              <a:rPr kumimoji="1" lang="ja-JP" altLang="en-US"/>
              <a:t>を用います．</a:t>
            </a:r>
            <a:endParaRPr kumimoji="1" lang="en-US" altLang="ja-JP" dirty="0"/>
          </a:p>
          <a:p>
            <a:endParaRPr kumimoji="1" lang="en-US" altLang="ja-JP" dirty="0"/>
          </a:p>
          <a:p>
            <a:r>
              <a:rPr kumimoji="1" lang="en-US" altLang="ja-JP" dirty="0"/>
              <a:t>****</a:t>
            </a:r>
          </a:p>
          <a:p>
            <a:r>
              <a:rPr kumimoji="1" lang="en-US" altLang="ja-JP" dirty="0"/>
              <a:t>Node.js</a:t>
            </a:r>
            <a:r>
              <a:rPr kumimoji="1" lang="ja-JP" altLang="en-US"/>
              <a:t>である理由</a:t>
            </a:r>
            <a:endParaRPr kumimoji="1" lang="en-US" altLang="ja-JP" dirty="0"/>
          </a:p>
          <a:p>
            <a:r>
              <a:rPr kumimoji="1" lang="ja-JP" altLang="en-US"/>
              <a:t>・</a:t>
            </a:r>
            <a:endParaRPr kumimoji="1" lang="en-US" altLang="ja-JP" dirty="0"/>
          </a:p>
          <a:p>
            <a:endParaRPr kumimoji="1" lang="en-US" altLang="ja-JP" dirty="0"/>
          </a:p>
          <a:p>
            <a:r>
              <a:rPr kumimoji="1" lang="en-US" altLang="ja-JP" dirty="0"/>
              <a:t>MySQL</a:t>
            </a:r>
            <a:r>
              <a:rPr kumimoji="1" lang="ja-JP" altLang="en-US"/>
              <a:t>である理由</a:t>
            </a:r>
            <a:endParaRPr kumimoji="1" lang="en-US" altLang="ja-JP" dirty="0"/>
          </a:p>
          <a:p>
            <a:r>
              <a:rPr kumimoji="1" lang="ja-JP" altLang="en-US"/>
              <a:t>・今回ではそこまで比重を置いていない</a:t>
            </a:r>
            <a:endParaRPr kumimoji="1" lang="en-US" altLang="ja-JP" dirty="0"/>
          </a:p>
          <a:p>
            <a:r>
              <a:rPr kumimoji="1" lang="ja-JP" altLang="en-US"/>
              <a:t>・クラウドサーバ内で複数からアクセスするため</a:t>
            </a:r>
            <a:r>
              <a:rPr kumimoji="1" lang="en-US" altLang="ja-JP" dirty="0"/>
              <a:t>SQLite</a:t>
            </a:r>
            <a:r>
              <a:rPr kumimoji="1" lang="ja-JP" altLang="en-US"/>
              <a:t>みたいな組み込み型ではなくクライアントサーバ型である</a:t>
            </a:r>
            <a:r>
              <a:rPr kumimoji="1" lang="en-US" altLang="ja-JP" dirty="0"/>
              <a:t>MySQL</a:t>
            </a:r>
            <a:r>
              <a:rPr kumimoji="1" lang="ja-JP" altLang="en-US"/>
              <a:t>を用いた．</a:t>
            </a:r>
            <a:endParaRPr kumimoji="1"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1C85ED33-804F-A10C-C050-B7657ABDDAB5}"/>
              </a:ext>
            </a:extLst>
          </p:cNvPr>
          <p:cNvSpPr>
            <a:spLocks noGrp="1"/>
          </p:cNvSpPr>
          <p:nvPr>
            <p:ph type="sldNum" sz="quarter" idx="5"/>
          </p:nvPr>
        </p:nvSpPr>
        <p:spPr/>
        <p:txBody>
          <a:bodyPr/>
          <a:lstStyle/>
          <a:p>
            <a:fld id="{7F639582-E4F9-4977-B70F-7E1CA4F5A249}" type="slidenum">
              <a:rPr kumimoji="1" lang="ja-JP" altLang="en-US" smtClean="0"/>
              <a:t>4</a:t>
            </a:fld>
            <a:endParaRPr kumimoji="1" lang="ja-JP" altLang="en-US"/>
          </a:p>
        </p:txBody>
      </p:sp>
    </p:spTree>
    <p:extLst>
      <p:ext uri="{BB962C8B-B14F-4D97-AF65-F5344CB8AC3E}">
        <p14:creationId xmlns:p14="http://schemas.microsoft.com/office/powerpoint/2010/main" val="107561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まず，リバースプロキシについてです．</a:t>
            </a:r>
            <a:endParaRPr kumimoji="1" lang="en-US" altLang="ja-JP" dirty="0"/>
          </a:p>
          <a:p>
            <a:endParaRPr kumimoji="1" lang="en-US" altLang="ja-JP" dirty="0"/>
          </a:p>
          <a:p>
            <a:r>
              <a:rPr kumimoji="1" lang="ja-JP" altLang="en-US"/>
              <a:t>リバースプロキシは外からのアクセスの種類によって内部のどこと通信するかを制御する機能を持ったサーバのことです．</a:t>
            </a:r>
            <a:endParaRPr kumimoji="1" lang="en-US" altLang="ja-JP" dirty="0"/>
          </a:p>
          <a:p>
            <a:r>
              <a:rPr kumimoji="1" lang="ja-JP" altLang="en-US"/>
              <a:t>リバースプロキシが持つ利点はいろいろあるのですが，</a:t>
            </a:r>
            <a:endParaRPr kumimoji="1" lang="en-US" altLang="ja-JP" dirty="0"/>
          </a:p>
          <a:p>
            <a:r>
              <a:rPr kumimoji="1" lang="ja-JP" altLang="en-US"/>
              <a:t>ここでは，</a:t>
            </a:r>
            <a:endParaRPr kumimoji="1" lang="en-US" altLang="ja-JP" dirty="0"/>
          </a:p>
          <a:p>
            <a:r>
              <a:rPr kumimoji="1" lang="ja-JP" altLang="en-US"/>
              <a:t>通知サーバ</a:t>
            </a:r>
            <a:endParaRPr kumimoji="1" lang="en-US" altLang="ja-JP" dirty="0"/>
          </a:p>
          <a:p>
            <a:r>
              <a:rPr kumimoji="1" lang="ja-JP" altLang="en-US"/>
              <a:t>行動表示アプリ，</a:t>
            </a:r>
            <a:endParaRPr kumimoji="1" lang="en-US" altLang="ja-JP" dirty="0"/>
          </a:p>
          <a:p>
            <a:r>
              <a:rPr kumimoji="1" lang="ja-JP" altLang="en-US"/>
              <a:t>データ解析といった</a:t>
            </a:r>
            <a:endParaRPr kumimoji="1" lang="en-US" altLang="ja-JP" dirty="0"/>
          </a:p>
          <a:p>
            <a:r>
              <a:rPr kumimoji="1" lang="ja-JP" altLang="en-US"/>
              <a:t>複数機能を</a:t>
            </a:r>
            <a:endParaRPr kumimoji="1" lang="en-US" altLang="ja-JP" dirty="0"/>
          </a:p>
          <a:p>
            <a:r>
              <a:rPr kumimoji="1" lang="ja-JP" altLang="en-US"/>
              <a:t>一つのクラウドサーバで実現するために用います．</a:t>
            </a:r>
            <a:endParaRPr kumimoji="1" lang="en-US" altLang="ja-JP" dirty="0"/>
          </a:p>
          <a:p>
            <a:endParaRPr kumimoji="1" lang="en-US" altLang="ja-JP" dirty="0"/>
          </a:p>
          <a:p>
            <a:r>
              <a:rPr kumimoji="1" lang="ja-JP" altLang="en-US"/>
              <a:t>そこで選んだ</a:t>
            </a:r>
            <a:r>
              <a:rPr kumimoji="1" lang="en-US" altLang="ja-JP" dirty="0"/>
              <a:t>Nginx</a:t>
            </a:r>
            <a:r>
              <a:rPr kumimoji="1" lang="ja-JP" altLang="en-US"/>
              <a:t>は</a:t>
            </a:r>
            <a:endParaRPr kumimoji="1" lang="en-US" altLang="ja-JP" dirty="0"/>
          </a:p>
          <a:p>
            <a:r>
              <a:rPr kumimoji="1" lang="ja-JP" altLang="en-US"/>
              <a:t>汎用的な</a:t>
            </a:r>
            <a:r>
              <a:rPr kumimoji="1" lang="en-US" altLang="ja-JP" dirty="0"/>
              <a:t>Web</a:t>
            </a:r>
            <a:r>
              <a:rPr kumimoji="1" lang="ja-JP" altLang="en-US"/>
              <a:t>サーバとして普及しており，</a:t>
            </a:r>
            <a:endParaRPr kumimoji="1" lang="en-US" altLang="ja-JP" dirty="0"/>
          </a:p>
          <a:p>
            <a:r>
              <a:rPr kumimoji="1" lang="ja-JP" altLang="en-US"/>
              <a:t>プロキシサーバとしてもよく利用されています．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7F639582-E4F9-4977-B70F-7E1CA4F5A249}" type="slidenum">
              <a:rPr kumimoji="1" lang="ja-JP" altLang="en-US" smtClean="0"/>
              <a:t>5</a:t>
            </a:fld>
            <a:endParaRPr kumimoji="1" lang="ja-JP" altLang="en-US"/>
          </a:p>
        </p:txBody>
      </p:sp>
    </p:spTree>
    <p:extLst>
      <p:ext uri="{BB962C8B-B14F-4D97-AF65-F5344CB8AC3E}">
        <p14:creationId xmlns:p14="http://schemas.microsoft.com/office/powerpoint/2010/main" val="85020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55857-62AE-E110-C791-7DA06485880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D8C626-A076-E490-3147-4744E704CC1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230B638-D802-E1F1-2353-E9BDA0973973}"/>
              </a:ext>
            </a:extLst>
          </p:cNvPr>
          <p:cNvSpPr>
            <a:spLocks noGrp="1"/>
          </p:cNvSpPr>
          <p:nvPr>
            <p:ph type="body" idx="1"/>
          </p:nvPr>
        </p:nvSpPr>
        <p:spPr/>
        <p:txBody>
          <a:bodyPr/>
          <a:lstStyle/>
          <a:p>
            <a:r>
              <a:rPr kumimoji="1" lang="ja-JP" altLang="en-US"/>
              <a:t>通知サーバでは</a:t>
            </a:r>
            <a:endParaRPr kumimoji="1" lang="en-US" altLang="ja-JP" dirty="0"/>
          </a:p>
          <a:p>
            <a:r>
              <a:rPr kumimoji="1" lang="ja-JP" altLang="en-US"/>
              <a:t>即時性，</a:t>
            </a:r>
            <a:endParaRPr kumimoji="1" lang="en-US" altLang="ja-JP" dirty="0"/>
          </a:p>
          <a:p>
            <a:r>
              <a:rPr kumimoji="1" lang="ja-JP" altLang="en-US"/>
              <a:t>気づきやすさ</a:t>
            </a:r>
            <a:endParaRPr kumimoji="1" lang="en-US" altLang="ja-JP" dirty="0"/>
          </a:p>
          <a:p>
            <a:r>
              <a:rPr kumimoji="1" lang="ja-JP" altLang="en-US"/>
              <a:t>が重要になります．</a:t>
            </a:r>
            <a:endParaRPr kumimoji="1" lang="en-US" altLang="ja-JP" dirty="0"/>
          </a:p>
          <a:p>
            <a:endParaRPr kumimoji="1" lang="en-US" altLang="ja-JP" dirty="0"/>
          </a:p>
          <a:p>
            <a:r>
              <a:rPr kumimoji="1" lang="ja-JP" altLang="en-US"/>
              <a:t>そこでスマホやパソコンで利用される</a:t>
            </a:r>
            <a:r>
              <a:rPr kumimoji="1" lang="en-US" altLang="ja-JP" dirty="0"/>
              <a:t>Push</a:t>
            </a:r>
            <a:r>
              <a:rPr kumimoji="1" lang="ja-JP" altLang="en-US"/>
              <a:t>通知を用いることにしました．</a:t>
            </a:r>
            <a:r>
              <a:rPr kumimoji="1" lang="en-US" altLang="ja-JP" dirty="0"/>
              <a:t>(</a:t>
            </a:r>
            <a:r>
              <a:rPr kumimoji="1" lang="ja-JP" altLang="en-US"/>
              <a:t>図示</a:t>
            </a:r>
            <a:r>
              <a:rPr kumimoji="1" lang="en-US" altLang="ja-JP" dirty="0"/>
              <a:t>)</a:t>
            </a:r>
          </a:p>
          <a:p>
            <a:endParaRPr kumimoji="1" lang="en-US" altLang="ja-JP" dirty="0"/>
          </a:p>
          <a:p>
            <a:r>
              <a:rPr kumimoji="1" lang="ja-JP" altLang="en-US"/>
              <a:t>ただ，</a:t>
            </a:r>
            <a:r>
              <a:rPr kumimoji="1" lang="en-US" altLang="ja-JP" dirty="0"/>
              <a:t>Push</a:t>
            </a:r>
            <a:r>
              <a:rPr kumimoji="1" lang="ja-JP" altLang="en-US"/>
              <a:t>通知を普通実現するには</a:t>
            </a:r>
            <a:endParaRPr kumimoji="1" lang="en-US" altLang="ja-JP" dirty="0"/>
          </a:p>
          <a:p>
            <a:r>
              <a:rPr kumimoji="1" lang="en-US" altLang="ja-JP" dirty="0"/>
              <a:t>iOS</a:t>
            </a:r>
            <a:r>
              <a:rPr kumimoji="1" lang="ja-JP" altLang="en-US"/>
              <a:t>やアンドロイドに合わせたアプリケーションを作る必要がありコストが高いです．</a:t>
            </a:r>
            <a:endParaRPr kumimoji="1" lang="en-US" altLang="ja-JP" dirty="0"/>
          </a:p>
          <a:p>
            <a:endParaRPr kumimoji="1" lang="en-US" altLang="ja-JP" dirty="0"/>
          </a:p>
          <a:p>
            <a:r>
              <a:rPr kumimoji="1" lang="ja-JP" altLang="en-US"/>
              <a:t>そこで</a:t>
            </a:r>
            <a:r>
              <a:rPr kumimoji="1" lang="en-US" altLang="ja-JP" dirty="0" err="1"/>
              <a:t>WebPush</a:t>
            </a:r>
            <a:r>
              <a:rPr kumimoji="1" lang="ja-JP" altLang="en-US"/>
              <a:t>を採用しました．</a:t>
            </a:r>
            <a:endParaRPr kumimoji="1" lang="en-US" altLang="ja-JP" dirty="0"/>
          </a:p>
          <a:p>
            <a:r>
              <a:rPr kumimoji="1" lang="en-US" altLang="ja-JP" dirty="0" err="1"/>
              <a:t>WebPush</a:t>
            </a:r>
            <a:r>
              <a:rPr kumimoji="1" lang="ja-JP" altLang="en-US"/>
              <a:t>は</a:t>
            </a:r>
            <a:r>
              <a:rPr kumimoji="1" lang="en-US" altLang="ja-JP" dirty="0"/>
              <a:t>Web</a:t>
            </a:r>
            <a:r>
              <a:rPr kumimoji="1" lang="ja-JP" altLang="en-US"/>
              <a:t>アプリからブラウザを用いて通知を行うものであり，</a:t>
            </a:r>
            <a:endParaRPr kumimoji="1" lang="en-US" altLang="ja-JP" dirty="0"/>
          </a:p>
          <a:p>
            <a:r>
              <a:rPr kumimoji="1" lang="ja-JP" altLang="en-US"/>
              <a:t>主要なブラウザでは基本的に対応しています．</a:t>
            </a:r>
            <a:endParaRPr kumimoji="1" lang="en-US" altLang="ja-JP" dirty="0"/>
          </a:p>
          <a:p>
            <a:r>
              <a:rPr kumimoji="1" lang="ja-JP" altLang="en-US"/>
              <a:t>こうした，機種に依存しづらい性質により，幅広い対応を実現できると考えました．</a:t>
            </a:r>
            <a:endParaRPr kumimoji="1"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1796AD40-5CAB-6549-2EE6-6419BE10B4BE}"/>
              </a:ext>
            </a:extLst>
          </p:cNvPr>
          <p:cNvSpPr>
            <a:spLocks noGrp="1"/>
          </p:cNvSpPr>
          <p:nvPr>
            <p:ph type="sldNum" sz="quarter" idx="5"/>
          </p:nvPr>
        </p:nvSpPr>
        <p:spPr/>
        <p:txBody>
          <a:bodyPr/>
          <a:lstStyle/>
          <a:p>
            <a:fld id="{7F639582-E4F9-4977-B70F-7E1CA4F5A249}" type="slidenum">
              <a:rPr kumimoji="1" lang="ja-JP" altLang="en-US" smtClean="0"/>
              <a:t>6</a:t>
            </a:fld>
            <a:endParaRPr kumimoji="1" lang="ja-JP" altLang="en-US"/>
          </a:p>
        </p:txBody>
      </p:sp>
    </p:spTree>
    <p:extLst>
      <p:ext uri="{BB962C8B-B14F-4D97-AF65-F5344CB8AC3E}">
        <p14:creationId xmlns:p14="http://schemas.microsoft.com/office/powerpoint/2010/main" val="282925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続きまして，</a:t>
            </a:r>
            <a:r>
              <a:rPr kumimoji="1" lang="en-US" altLang="ja-JP" dirty="0"/>
              <a:t>Web</a:t>
            </a:r>
            <a:r>
              <a:rPr kumimoji="1" lang="ja-JP" altLang="en-US"/>
              <a:t>アプリでは</a:t>
            </a:r>
            <a:endParaRPr kumimoji="1" lang="en-US" altLang="ja-JP" dirty="0"/>
          </a:p>
          <a:p>
            <a:r>
              <a:rPr kumimoji="1" lang="ja-JP" altLang="en-US"/>
              <a:t>行動の分かりやすさが重要です．</a:t>
            </a:r>
            <a:endParaRPr kumimoji="1" lang="en-US" altLang="ja-JP" dirty="0"/>
          </a:p>
          <a:p>
            <a:endParaRPr kumimoji="1" lang="en-US" altLang="ja-JP" dirty="0"/>
          </a:p>
          <a:p>
            <a:r>
              <a:rPr kumimoji="1" lang="ja-JP" altLang="en-US"/>
              <a:t>ここでは</a:t>
            </a:r>
            <a:r>
              <a:rPr kumimoji="1" lang="en-US" altLang="ja-JP" dirty="0" err="1"/>
              <a:t>Leaflet.js</a:t>
            </a:r>
            <a:r>
              <a:rPr kumimoji="1" lang="ja-JP" altLang="en-US"/>
              <a:t>を採用しました．</a:t>
            </a:r>
            <a:endParaRPr kumimoji="1" lang="en-US" altLang="ja-JP" dirty="0"/>
          </a:p>
          <a:p>
            <a:endParaRPr kumimoji="1" lang="en-US" altLang="ja-JP" dirty="0"/>
          </a:p>
          <a:p>
            <a:r>
              <a:rPr kumimoji="1" lang="en-US" altLang="ja-JP" dirty="0" err="1"/>
              <a:t>leaflet.js</a:t>
            </a:r>
            <a:r>
              <a:rPr kumimoji="1" lang="ja-JP" altLang="en-US"/>
              <a:t>はこの図のように</a:t>
            </a:r>
            <a:endParaRPr kumimoji="1" lang="en-US" altLang="ja-JP" dirty="0"/>
          </a:p>
          <a:p>
            <a:r>
              <a:rPr kumimoji="1" lang="ja-JP" altLang="en-US"/>
              <a:t>ピンや円，ポップアップや任意の図形を地図に投影できます．</a:t>
            </a:r>
            <a:endParaRPr kumimoji="1" lang="en-US" altLang="ja-JP" dirty="0"/>
          </a:p>
          <a:p>
            <a:r>
              <a:rPr kumimoji="1" lang="ja-JP" altLang="en-US"/>
              <a:t>これを用いることで，視覚的に分かりやすい表示をできると考えました．</a:t>
            </a:r>
            <a:endParaRPr kumimoji="1" lang="en-US" altLang="ja-JP" dirty="0"/>
          </a:p>
        </p:txBody>
      </p:sp>
      <p:sp>
        <p:nvSpPr>
          <p:cNvPr id="4" name="スライド番号プレースホルダー 3"/>
          <p:cNvSpPr>
            <a:spLocks noGrp="1"/>
          </p:cNvSpPr>
          <p:nvPr>
            <p:ph type="sldNum" sz="quarter" idx="5"/>
          </p:nvPr>
        </p:nvSpPr>
        <p:spPr/>
        <p:txBody>
          <a:bodyPr/>
          <a:lstStyle/>
          <a:p>
            <a:fld id="{7F639582-E4F9-4977-B70F-7E1CA4F5A249}" type="slidenum">
              <a:rPr kumimoji="1" lang="ja-JP" altLang="en-US" smtClean="0"/>
              <a:t>7</a:t>
            </a:fld>
            <a:endParaRPr kumimoji="1" lang="ja-JP" altLang="en-US"/>
          </a:p>
        </p:txBody>
      </p:sp>
    </p:spTree>
    <p:extLst>
      <p:ext uri="{BB962C8B-B14F-4D97-AF65-F5344CB8AC3E}">
        <p14:creationId xmlns:p14="http://schemas.microsoft.com/office/powerpoint/2010/main" val="530557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そして，それぞれのサーバを用いた検証実験結果がこちらです．</a:t>
            </a:r>
            <a:endParaRPr kumimoji="1" lang="en-US" altLang="ja-JP" dirty="0"/>
          </a:p>
          <a:p>
            <a:endParaRPr kumimoji="1" lang="en-US" altLang="ja-JP" dirty="0"/>
          </a:p>
          <a:p>
            <a:r>
              <a:rPr kumimoji="1" lang="en-US" altLang="ja-JP" dirty="0"/>
              <a:t>Push</a:t>
            </a:r>
            <a:r>
              <a:rPr kumimoji="1" lang="ja-JP" altLang="en-US"/>
              <a:t>通知につきましては，</a:t>
            </a:r>
            <a:endParaRPr kumimoji="1" lang="en-US" altLang="ja-JP" dirty="0"/>
          </a:p>
          <a:p>
            <a:r>
              <a:rPr kumimoji="1" lang="en-US" altLang="ja-JP" dirty="0"/>
              <a:t>PC</a:t>
            </a:r>
            <a:r>
              <a:rPr kumimoji="1" lang="ja-JP" altLang="en-US"/>
              <a:t>とスマートフォンで</a:t>
            </a:r>
            <a:r>
              <a:rPr kumimoji="1" lang="en-US" altLang="ja-JP" dirty="0"/>
              <a:t>Safari</a:t>
            </a:r>
            <a:r>
              <a:rPr kumimoji="1" lang="ja-JP" altLang="en-US"/>
              <a:t>と</a:t>
            </a:r>
            <a:r>
              <a:rPr kumimoji="1" lang="en-US" altLang="ja-JP" dirty="0"/>
              <a:t>Google Chrome</a:t>
            </a:r>
            <a:r>
              <a:rPr kumimoji="1" lang="ja-JP" altLang="en-US"/>
              <a:t>を用いて確認しました．</a:t>
            </a:r>
            <a:endParaRPr kumimoji="1" lang="en-US" altLang="ja-JP" dirty="0"/>
          </a:p>
          <a:p>
            <a:r>
              <a:rPr kumimoji="1" lang="ja-JP" altLang="en-US"/>
              <a:t>アプリを開いていない状態から通知を行うバックグラウンド通知が</a:t>
            </a:r>
            <a:endParaRPr kumimoji="1" lang="en-US" altLang="ja-JP" dirty="0"/>
          </a:p>
          <a:p>
            <a:r>
              <a:rPr kumimoji="1" lang="en-US" altLang="ja-JP" dirty="0"/>
              <a:t>PC</a:t>
            </a:r>
            <a:r>
              <a:rPr kumimoji="1" lang="ja-JP" altLang="en-US"/>
              <a:t>，スマートフォンの両方で確認できました．</a:t>
            </a:r>
            <a:endParaRPr kumimoji="1" lang="en-US" altLang="ja-JP" dirty="0"/>
          </a:p>
          <a:p>
            <a:endParaRPr kumimoji="1" lang="en-US" altLang="ja-JP" dirty="0"/>
          </a:p>
          <a:p>
            <a:endParaRPr kumimoji="1" lang="en-US" altLang="ja-JP" dirty="0"/>
          </a:p>
          <a:p>
            <a:r>
              <a:rPr kumimoji="1" lang="ja-JP" altLang="en-US"/>
              <a:t>行動経路の地図表示につきましては，</a:t>
            </a:r>
            <a:endParaRPr kumimoji="1" lang="en-US" altLang="ja-JP" dirty="0"/>
          </a:p>
          <a:p>
            <a:r>
              <a:rPr kumimoji="1" lang="ja-JP" altLang="en-US"/>
              <a:t>図のように</a:t>
            </a:r>
            <a:endParaRPr kumimoji="1" lang="en-US" altLang="ja-JP" dirty="0"/>
          </a:p>
          <a:p>
            <a:r>
              <a:rPr kumimoji="1" lang="ja-JP" altLang="en-US"/>
              <a:t>センサノードをピン</a:t>
            </a:r>
            <a:endParaRPr kumimoji="1" lang="en-US" altLang="ja-JP" dirty="0"/>
          </a:p>
          <a:p>
            <a:r>
              <a:rPr kumimoji="1" lang="ja-JP" altLang="en-US"/>
              <a:t>移動経路を折線として</a:t>
            </a:r>
            <a:endParaRPr kumimoji="1" lang="en-US" altLang="ja-JP" dirty="0"/>
          </a:p>
          <a:p>
            <a:r>
              <a:rPr kumimoji="1" lang="ja-JP" altLang="en-US"/>
              <a:t>表示できることを確認しました．</a:t>
            </a:r>
          </a:p>
        </p:txBody>
      </p:sp>
      <p:sp>
        <p:nvSpPr>
          <p:cNvPr id="4" name="スライド番号プレースホルダー 3"/>
          <p:cNvSpPr>
            <a:spLocks noGrp="1"/>
          </p:cNvSpPr>
          <p:nvPr>
            <p:ph type="sldNum" sz="quarter" idx="5"/>
          </p:nvPr>
        </p:nvSpPr>
        <p:spPr/>
        <p:txBody>
          <a:bodyPr/>
          <a:lstStyle/>
          <a:p>
            <a:fld id="{7F639582-E4F9-4977-B70F-7E1CA4F5A249}" type="slidenum">
              <a:rPr kumimoji="1" lang="ja-JP" altLang="en-US" smtClean="0"/>
              <a:t>8</a:t>
            </a:fld>
            <a:endParaRPr kumimoji="1" lang="ja-JP" altLang="en-US"/>
          </a:p>
        </p:txBody>
      </p:sp>
    </p:spTree>
    <p:extLst>
      <p:ext uri="{BB962C8B-B14F-4D97-AF65-F5344CB8AC3E}">
        <p14:creationId xmlns:p14="http://schemas.microsoft.com/office/powerpoint/2010/main" val="3368587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最後にまとめとしては，</a:t>
            </a:r>
            <a:endParaRPr kumimoji="1" lang="en-US" altLang="ja-JP" dirty="0"/>
          </a:p>
          <a:p>
            <a:r>
              <a:rPr kumimoji="1" lang="ja-JP" altLang="en-US"/>
              <a:t>複数のブラウザと端末で</a:t>
            </a:r>
            <a:r>
              <a:rPr kumimoji="1" lang="en-US" altLang="ja-JP" dirty="0" err="1"/>
              <a:t>WebPush</a:t>
            </a:r>
            <a:r>
              <a:rPr kumimoji="1" lang="ja-JP" altLang="en-US"/>
              <a:t>による通知の実現</a:t>
            </a:r>
            <a:endParaRPr kumimoji="1" lang="en-US" altLang="ja-JP" dirty="0"/>
          </a:p>
          <a:p>
            <a:r>
              <a:rPr kumimoji="1" lang="ja-JP" altLang="en-US"/>
              <a:t>地図上に行動履歴を表示することを確認できました．</a:t>
            </a:r>
            <a:endParaRPr kumimoji="1" lang="en-US" altLang="ja-JP" dirty="0"/>
          </a:p>
          <a:p>
            <a:endParaRPr kumimoji="1" lang="en-US" altLang="ja-JP" dirty="0"/>
          </a:p>
          <a:p>
            <a:r>
              <a:rPr kumimoji="1" lang="ja-JP" altLang="en-US"/>
              <a:t>今後の展望としては，</a:t>
            </a:r>
            <a:endParaRPr kumimoji="1" lang="en-US" altLang="ja-JP" dirty="0"/>
          </a:p>
          <a:p>
            <a:r>
              <a:rPr kumimoji="1" lang="ja-JP" altLang="en-US"/>
              <a:t>データ解析に連動して，</a:t>
            </a:r>
            <a:r>
              <a:rPr kumimoji="1" lang="en-US" altLang="ja-JP" dirty="0"/>
              <a:t>Push</a:t>
            </a:r>
            <a:r>
              <a:rPr kumimoji="1" lang="ja-JP" altLang="en-US"/>
              <a:t>通知を発生させることで利便性が向上できると考えています．</a:t>
            </a:r>
            <a:endParaRPr kumimoji="1" lang="en-US" altLang="ja-JP" dirty="0"/>
          </a:p>
          <a:p>
            <a:endParaRPr kumimoji="1" lang="en-US" altLang="ja-JP" dirty="0"/>
          </a:p>
          <a:p>
            <a:r>
              <a:rPr kumimoji="1" lang="ja-JP" altLang="en-US"/>
              <a:t>以上，ご静聴ありがとうございます．</a:t>
            </a:r>
            <a:endParaRPr kumimoji="1" lang="en-US" altLang="ja-JP" dirty="0"/>
          </a:p>
        </p:txBody>
      </p:sp>
      <p:sp>
        <p:nvSpPr>
          <p:cNvPr id="4" name="スライド番号プレースホルダー 3"/>
          <p:cNvSpPr>
            <a:spLocks noGrp="1"/>
          </p:cNvSpPr>
          <p:nvPr>
            <p:ph type="sldNum" sz="quarter" idx="5"/>
          </p:nvPr>
        </p:nvSpPr>
        <p:spPr/>
        <p:txBody>
          <a:bodyPr/>
          <a:lstStyle/>
          <a:p>
            <a:fld id="{7F639582-E4F9-4977-B70F-7E1CA4F5A249}" type="slidenum">
              <a:rPr kumimoji="1" lang="ja-JP" altLang="en-US" smtClean="0"/>
              <a:t>9</a:t>
            </a:fld>
            <a:endParaRPr kumimoji="1" lang="ja-JP" altLang="en-US"/>
          </a:p>
        </p:txBody>
      </p:sp>
    </p:spTree>
    <p:extLst>
      <p:ext uri="{BB962C8B-B14F-4D97-AF65-F5344CB8AC3E}">
        <p14:creationId xmlns:p14="http://schemas.microsoft.com/office/powerpoint/2010/main" val="2347982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7" name="Rectangle 6"/>
          <p:cNvSpPr/>
          <p:nvPr userDrawn="1"/>
        </p:nvSpPr>
        <p:spPr>
          <a:xfrm>
            <a:off x="446534" y="3412924"/>
            <a:ext cx="11300623" cy="2892262"/>
          </a:xfrm>
          <a:prstGeom prst="rect">
            <a:avLst/>
          </a:prstGeom>
          <a:solidFill>
            <a:srgbClr val="5DADD5"/>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99225" y="1061625"/>
            <a:ext cx="10993549" cy="1475013"/>
          </a:xfrm>
          <a:effectLst/>
        </p:spPr>
        <p:txBody>
          <a:bodyPr anchor="b">
            <a:normAutofit/>
          </a:bodyPr>
          <a:lstStyle>
            <a:lvl1pPr>
              <a:defRPr sz="3600">
                <a:solidFill>
                  <a:schemeClr val="accent1"/>
                </a:solidFill>
                <a:latin typeface="HGPｺﾞｼｯｸE" panose="020B0900000000000000" pitchFamily="50" charset="-128"/>
                <a:ea typeface="HGPｺﾞｼｯｸE" panose="020B0900000000000000" pitchFamily="50" charset="-128"/>
              </a:defRPr>
            </a:lvl1pPr>
          </a:lstStyle>
          <a:p>
            <a:r>
              <a:rPr lang="ja-JP" altLang="en-US" dirty="0"/>
              <a:t>マスター タイトルの書式設定</a:t>
            </a:r>
            <a:endParaRPr lang="en-US" dirty="0"/>
          </a:p>
        </p:txBody>
      </p:sp>
      <p:sp>
        <p:nvSpPr>
          <p:cNvPr id="6" name="Slide Number Placeholder 5"/>
          <p:cNvSpPr>
            <a:spLocks noGrp="1"/>
          </p:cNvSpPr>
          <p:nvPr>
            <p:ph type="sldNum" sz="quarter" idx="12"/>
          </p:nvPr>
        </p:nvSpPr>
        <p:spPr>
          <a:xfrm>
            <a:off x="10558300" y="6400985"/>
            <a:ext cx="1016440" cy="365125"/>
          </a:xfrm>
        </p:spPr>
        <p:txBody>
          <a:bodyPr/>
          <a:lstStyle>
            <a:lvl1pPr>
              <a:defRPr>
                <a:solidFill>
                  <a:schemeClr val="accent2"/>
                </a:solidFill>
                <a:latin typeface="Arial" panose="020B0604020202020204" pitchFamily="34" charset="0"/>
                <a:cs typeface="Arial" panose="020B0604020202020204" pitchFamily="34" charset="0"/>
              </a:defRPr>
            </a:lvl1pPr>
          </a:lstStyle>
          <a:p>
            <a:fld id="{C049C153-E0B4-4CC2-8477-857F11E72140}" type="slidenum">
              <a:rPr lang="ja-JP" altLang="en-US" smtClean="0"/>
              <a:pPr/>
              <a:t>‹#›</a:t>
            </a:fld>
            <a:endParaRPr lang="ja-JP" altLang="en-US" dirty="0"/>
          </a:p>
        </p:txBody>
      </p:sp>
      <p:pic>
        <p:nvPicPr>
          <p:cNvPr id="8" name="図 7" descr="テキスト&#10;&#10;自動的に生成された説明">
            <a:extLst>
              <a:ext uri="{FF2B5EF4-FFF2-40B4-BE49-F238E27FC236}">
                <a16:creationId xmlns:a16="http://schemas.microsoft.com/office/drawing/2014/main" id="{E395D8CF-E121-3D2D-56F0-AA9ED39B4E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67" t="24184" r="9767" b="28420"/>
          <a:stretch/>
        </p:blipFill>
        <p:spPr>
          <a:xfrm>
            <a:off x="1261302" y="3748223"/>
            <a:ext cx="3840970" cy="2253816"/>
          </a:xfrm>
          <a:prstGeom prst="round2DiagRect">
            <a:avLst>
              <a:gd name="adj1" fmla="val 0"/>
              <a:gd name="adj2" fmla="val 0"/>
            </a:avLst>
          </a:prstGeom>
          <a:ln w="88900" cap="sq">
            <a:solidFill>
              <a:schemeClr val="bg1"/>
            </a:solidFill>
            <a:miter lim="800000"/>
          </a:ln>
          <a:effectLst>
            <a:outerShdw blurRad="254000" algn="tl" rotWithShape="0">
              <a:srgbClr val="000000">
                <a:alpha val="0"/>
              </a:srgbClr>
            </a:outerShdw>
          </a:effectLst>
        </p:spPr>
      </p:pic>
      <p:sp>
        <p:nvSpPr>
          <p:cNvPr id="12" name="テキスト ボックス 11">
            <a:extLst>
              <a:ext uri="{FF2B5EF4-FFF2-40B4-BE49-F238E27FC236}">
                <a16:creationId xmlns:a16="http://schemas.microsoft.com/office/drawing/2014/main" id="{314EAC01-903F-F5EC-BD31-D75031D38B67}"/>
              </a:ext>
            </a:extLst>
          </p:cNvPr>
          <p:cNvSpPr txBox="1"/>
          <p:nvPr userDrawn="1"/>
        </p:nvSpPr>
        <p:spPr>
          <a:xfrm>
            <a:off x="599225" y="2680204"/>
            <a:ext cx="9006094" cy="492443"/>
          </a:xfrm>
          <a:prstGeom prst="rect">
            <a:avLst/>
          </a:prstGeom>
          <a:noFill/>
        </p:spPr>
        <p:txBody>
          <a:bodyPr wrap="square" rtlCol="0">
            <a:spAutoFit/>
          </a:bodyPr>
          <a:lstStyle/>
          <a:p>
            <a:r>
              <a:rPr lang="ja-JP" altLang="en-US" sz="2600" dirty="0">
                <a:solidFill>
                  <a:schemeClr val="accent2"/>
                </a:solidFill>
                <a:latin typeface="HGPｺﾞｼｯｸE" panose="020B0900000000000000" pitchFamily="50" charset="-128"/>
                <a:ea typeface="HGPｺﾞｼｯｸE" panose="020B0900000000000000" pitchFamily="50" charset="-128"/>
              </a:rPr>
              <a:t>令和</a:t>
            </a:r>
            <a:r>
              <a:rPr lang="en-US" altLang="ja-JP" sz="2600" dirty="0">
                <a:solidFill>
                  <a:schemeClr val="accent2"/>
                </a:solidFill>
                <a:latin typeface="HGPｺﾞｼｯｸE" panose="020B0900000000000000" pitchFamily="50" charset="-128"/>
                <a:ea typeface="HGPｺﾞｼｯｸE" panose="020B0900000000000000" pitchFamily="50" charset="-128"/>
              </a:rPr>
              <a:t>5</a:t>
            </a:r>
            <a:r>
              <a:rPr lang="ja-JP" altLang="en-US" sz="2600" dirty="0">
                <a:solidFill>
                  <a:schemeClr val="accent2"/>
                </a:solidFill>
                <a:latin typeface="HGPｺﾞｼｯｸE" panose="020B0900000000000000" pitchFamily="50" charset="-128"/>
                <a:ea typeface="HGPｺﾞｼｯｸE" panose="020B0900000000000000" pitchFamily="50" charset="-128"/>
              </a:rPr>
              <a:t>年度 卒業研究発表会</a:t>
            </a:r>
            <a:endParaRPr lang="en-US" altLang="ja-JP" sz="2600" dirty="0">
              <a:solidFill>
                <a:schemeClr val="accent2"/>
              </a:solidFill>
              <a:latin typeface="HGPｺﾞｼｯｸE" panose="020B0900000000000000" pitchFamily="50" charset="-128"/>
              <a:ea typeface="HGPｺﾞｼｯｸE" panose="020B0900000000000000" pitchFamily="50" charset="-128"/>
            </a:endParaRPr>
          </a:p>
        </p:txBody>
      </p:sp>
      <p:sp>
        <p:nvSpPr>
          <p:cNvPr id="13" name="テキスト プレースホルダー 21">
            <a:extLst>
              <a:ext uri="{FF2B5EF4-FFF2-40B4-BE49-F238E27FC236}">
                <a16:creationId xmlns:a16="http://schemas.microsoft.com/office/drawing/2014/main" id="{2603D49F-EB18-27CE-07E2-DBB686247F1E}"/>
              </a:ext>
            </a:extLst>
          </p:cNvPr>
          <p:cNvSpPr>
            <a:spLocks noGrp="1"/>
          </p:cNvSpPr>
          <p:nvPr>
            <p:ph type="body" sz="quarter" idx="13" hasCustomPrompt="1"/>
          </p:nvPr>
        </p:nvSpPr>
        <p:spPr>
          <a:xfrm>
            <a:off x="7842590" y="3981081"/>
            <a:ext cx="2236836" cy="590321"/>
          </a:xfrm>
        </p:spPr>
        <p:txBody>
          <a:bodyPr>
            <a:normAutofit/>
          </a:bodyPr>
          <a:lstStyle>
            <a:lvl1pPr marL="0" indent="0">
              <a:buNone/>
              <a:defRPr sz="2600">
                <a:solidFill>
                  <a:schemeClr val="bg1"/>
                </a:solidFill>
              </a:defRPr>
            </a:lvl1pPr>
          </a:lstStyle>
          <a:p>
            <a:r>
              <a:rPr kumimoji="1" lang="ja-JP" altLang="en-US" dirty="0"/>
              <a:t>○○ △△</a:t>
            </a:r>
          </a:p>
        </p:txBody>
      </p:sp>
      <p:sp>
        <p:nvSpPr>
          <p:cNvPr id="14" name="テキスト プレースホルダー 22">
            <a:extLst>
              <a:ext uri="{FF2B5EF4-FFF2-40B4-BE49-F238E27FC236}">
                <a16:creationId xmlns:a16="http://schemas.microsoft.com/office/drawing/2014/main" id="{6BDBF973-DA0B-1D79-8BF5-FD47844AFDCC}"/>
              </a:ext>
            </a:extLst>
          </p:cNvPr>
          <p:cNvSpPr>
            <a:spLocks noGrp="1"/>
          </p:cNvSpPr>
          <p:nvPr>
            <p:ph type="body" sz="quarter" idx="14" hasCustomPrompt="1"/>
          </p:nvPr>
        </p:nvSpPr>
        <p:spPr>
          <a:xfrm>
            <a:off x="7824925" y="5218341"/>
            <a:ext cx="3065728" cy="590321"/>
          </a:xfrm>
        </p:spPr>
        <p:txBody>
          <a:bodyPr>
            <a:noAutofit/>
          </a:bodyPr>
          <a:lstStyle>
            <a:lvl1pPr marL="0" indent="0">
              <a:buNone/>
              <a:defRPr sz="2600">
                <a:solidFill>
                  <a:schemeClr val="bg1"/>
                </a:solidFill>
              </a:defRPr>
            </a:lvl1pPr>
          </a:lstStyle>
          <a:p>
            <a:r>
              <a:rPr lang="ja-JP" altLang="en-US" dirty="0"/>
              <a:t>岩田 山口 研究室</a:t>
            </a:r>
            <a:endParaRPr kumimoji="1" lang="ja-JP" altLang="en-US" dirty="0"/>
          </a:p>
        </p:txBody>
      </p:sp>
      <p:cxnSp>
        <p:nvCxnSpPr>
          <p:cNvPr id="4" name="直線コネクタ 3">
            <a:extLst>
              <a:ext uri="{FF2B5EF4-FFF2-40B4-BE49-F238E27FC236}">
                <a16:creationId xmlns:a16="http://schemas.microsoft.com/office/drawing/2014/main" id="{9F7E436F-9CC1-DAA4-9C48-C3182CDB60BE}"/>
              </a:ext>
            </a:extLst>
          </p:cNvPr>
          <p:cNvCxnSpPr>
            <a:cxnSpLocks/>
          </p:cNvCxnSpPr>
          <p:nvPr userDrawn="1"/>
        </p:nvCxnSpPr>
        <p:spPr>
          <a:xfrm>
            <a:off x="7744851" y="4586163"/>
            <a:ext cx="28546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フローチャート: 論理積ゲート 20">
            <a:extLst>
              <a:ext uri="{FF2B5EF4-FFF2-40B4-BE49-F238E27FC236}">
                <a16:creationId xmlns:a16="http://schemas.microsoft.com/office/drawing/2014/main" id="{831C3895-BCA1-D97C-EB73-C2A9A8812438}"/>
              </a:ext>
            </a:extLst>
          </p:cNvPr>
          <p:cNvSpPr/>
          <p:nvPr userDrawn="1"/>
        </p:nvSpPr>
        <p:spPr>
          <a:xfrm rot="10800000">
            <a:off x="7319053" y="4291002"/>
            <a:ext cx="439973" cy="400607"/>
          </a:xfrm>
          <a:prstGeom prst="flowChartDela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F59051E7-04AE-C1AE-07D1-F8C9B23B92F9}"/>
              </a:ext>
            </a:extLst>
          </p:cNvPr>
          <p:cNvCxnSpPr>
            <a:cxnSpLocks/>
          </p:cNvCxnSpPr>
          <p:nvPr userDrawn="1"/>
        </p:nvCxnSpPr>
        <p:spPr>
          <a:xfrm>
            <a:off x="7744850" y="5838183"/>
            <a:ext cx="28546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フローチャート: 論理積ゲート 28">
            <a:extLst>
              <a:ext uri="{FF2B5EF4-FFF2-40B4-BE49-F238E27FC236}">
                <a16:creationId xmlns:a16="http://schemas.microsoft.com/office/drawing/2014/main" id="{A0CD684D-7B0B-2DAC-5A91-F1396174F5C9}"/>
              </a:ext>
            </a:extLst>
          </p:cNvPr>
          <p:cNvSpPr/>
          <p:nvPr userDrawn="1"/>
        </p:nvSpPr>
        <p:spPr>
          <a:xfrm rot="10800000">
            <a:off x="7319052" y="5543022"/>
            <a:ext cx="439973" cy="400607"/>
          </a:xfrm>
          <a:prstGeom prst="flowChartDela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コネクタ: カギ線 15">
            <a:extLst>
              <a:ext uri="{FF2B5EF4-FFF2-40B4-BE49-F238E27FC236}">
                <a16:creationId xmlns:a16="http://schemas.microsoft.com/office/drawing/2014/main" id="{663D5CBF-9BA1-228B-DA0B-363DD4A654D6}"/>
              </a:ext>
            </a:extLst>
          </p:cNvPr>
          <p:cNvCxnSpPr>
            <a:cxnSpLocks/>
          </p:cNvCxnSpPr>
          <p:nvPr userDrawn="1"/>
        </p:nvCxnSpPr>
        <p:spPr>
          <a:xfrm>
            <a:off x="7759025" y="4380411"/>
            <a:ext cx="2840480" cy="120014"/>
          </a:xfrm>
          <a:prstGeom prst="bentConnector3">
            <a:avLst>
              <a:gd name="adj1" fmla="val 3399"/>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コネクタ: カギ線 21">
            <a:extLst>
              <a:ext uri="{FF2B5EF4-FFF2-40B4-BE49-F238E27FC236}">
                <a16:creationId xmlns:a16="http://schemas.microsoft.com/office/drawing/2014/main" id="{0ED6392C-D190-42B9-41DC-884997C7C49B}"/>
              </a:ext>
            </a:extLst>
          </p:cNvPr>
          <p:cNvCxnSpPr>
            <a:cxnSpLocks/>
          </p:cNvCxnSpPr>
          <p:nvPr userDrawn="1"/>
        </p:nvCxnSpPr>
        <p:spPr>
          <a:xfrm>
            <a:off x="7751937" y="5644428"/>
            <a:ext cx="2840480" cy="120014"/>
          </a:xfrm>
          <a:prstGeom prst="bentConnector3">
            <a:avLst>
              <a:gd name="adj1" fmla="val 3399"/>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グラフィックス 16" descr="無線ルーター 単色塗りつぶし">
            <a:extLst>
              <a:ext uri="{FF2B5EF4-FFF2-40B4-BE49-F238E27FC236}">
                <a16:creationId xmlns:a16="http://schemas.microsoft.com/office/drawing/2014/main" id="{DF7DCFC5-E453-BA3D-CE54-BF5A1FC6CD3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2415" y="5306526"/>
            <a:ext cx="669385" cy="669385"/>
          </a:xfrm>
          <a:prstGeom prst="rect">
            <a:avLst/>
          </a:prstGeom>
        </p:spPr>
      </p:pic>
      <p:pic>
        <p:nvPicPr>
          <p:cNvPr id="18" name="グラフィックス 17" descr="無線ルーター 単色塗りつぶし">
            <a:extLst>
              <a:ext uri="{FF2B5EF4-FFF2-40B4-BE49-F238E27FC236}">
                <a16:creationId xmlns:a16="http://schemas.microsoft.com/office/drawing/2014/main" id="{26107363-8B1E-54FB-ED49-4DEC203F615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99344" y="4048125"/>
            <a:ext cx="669385" cy="669385"/>
          </a:xfrm>
          <a:prstGeom prst="rect">
            <a:avLst/>
          </a:prstGeom>
        </p:spPr>
      </p:pic>
      <p:sp>
        <p:nvSpPr>
          <p:cNvPr id="5" name="テキスト ボックス 4">
            <a:extLst>
              <a:ext uri="{FF2B5EF4-FFF2-40B4-BE49-F238E27FC236}">
                <a16:creationId xmlns:a16="http://schemas.microsoft.com/office/drawing/2014/main" id="{92B8F7A0-B8AB-195D-82A4-04E073C1D065}"/>
              </a:ext>
            </a:extLst>
          </p:cNvPr>
          <p:cNvSpPr txBox="1"/>
          <p:nvPr userDrawn="1"/>
        </p:nvSpPr>
        <p:spPr>
          <a:xfrm>
            <a:off x="446534" y="6334707"/>
            <a:ext cx="2299062" cy="461665"/>
          </a:xfrm>
          <a:prstGeom prst="rect">
            <a:avLst/>
          </a:prstGeom>
          <a:noFill/>
        </p:spPr>
        <p:txBody>
          <a:bodyPr wrap="square" rtlCol="0">
            <a:spAutoFit/>
          </a:bodyPr>
          <a:lstStyle/>
          <a:p>
            <a:r>
              <a:rPr kumimoji="1" lang="en-US" altLang="ja-JP" sz="2400" b="0" dirty="0">
                <a:solidFill>
                  <a:schemeClr val="accent2"/>
                </a:solidFill>
                <a:latin typeface="Arial" panose="020B0604020202020204" pitchFamily="34" charset="0"/>
                <a:cs typeface="Arial" panose="020B0604020202020204" pitchFamily="34" charset="0"/>
              </a:rPr>
              <a:t>2024/02/08</a:t>
            </a:r>
            <a:endParaRPr kumimoji="1" lang="ja-JP" altLang="en-US" sz="2400" b="0" dirty="0">
              <a:solidFill>
                <a:schemeClr val="accent2"/>
              </a:solidFill>
              <a:latin typeface="Arial" panose="020B0604020202020204" pitchFamily="34" charset="0"/>
              <a:cs typeface="Arial" panose="020B0604020202020204" pitchFamily="34" charset="0"/>
            </a:endParaRPr>
          </a:p>
        </p:txBody>
      </p:sp>
      <p:sp>
        <p:nvSpPr>
          <p:cNvPr id="3" name="Rectangle 10">
            <a:extLst>
              <a:ext uri="{FF2B5EF4-FFF2-40B4-BE49-F238E27FC236}">
                <a16:creationId xmlns:a16="http://schemas.microsoft.com/office/drawing/2014/main" id="{A5A77E7A-D882-8CB1-7578-F0703D9C2961}"/>
              </a:ext>
            </a:extLst>
          </p:cNvPr>
          <p:cNvSpPr/>
          <p:nvPr userDrawn="1"/>
        </p:nvSpPr>
        <p:spPr>
          <a:xfrm>
            <a:off x="449751" y="336500"/>
            <a:ext cx="3703320" cy="94997"/>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5" name="Rectangle 8">
            <a:extLst>
              <a:ext uri="{FF2B5EF4-FFF2-40B4-BE49-F238E27FC236}">
                <a16:creationId xmlns:a16="http://schemas.microsoft.com/office/drawing/2014/main" id="{25395D9F-2ED6-402A-2F06-9229444599D5}"/>
              </a:ext>
            </a:extLst>
          </p:cNvPr>
          <p:cNvSpPr/>
          <p:nvPr userDrawn="1"/>
        </p:nvSpPr>
        <p:spPr>
          <a:xfrm>
            <a:off x="4241830" y="341788"/>
            <a:ext cx="370332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9522C945-FB3E-872A-9BEE-0449EE9BCAE1}"/>
              </a:ext>
            </a:extLst>
          </p:cNvPr>
          <p:cNvSpPr/>
          <p:nvPr userDrawn="1"/>
        </p:nvSpPr>
        <p:spPr>
          <a:xfrm>
            <a:off x="8042147" y="338332"/>
            <a:ext cx="3703320" cy="9855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48055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D5ACE7F1-46C0-8D44-31E9-7B06FC08D842}"/>
              </a:ext>
            </a:extLst>
          </p:cNvPr>
          <p:cNvSpPr>
            <a:spLocks noChangeAspect="1"/>
          </p:cNvSpPr>
          <p:nvPr userDrawn="1"/>
        </p:nvSpPr>
        <p:spPr>
          <a:xfrm>
            <a:off x="446534" y="404553"/>
            <a:ext cx="11309338" cy="86960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650789" y="428947"/>
            <a:ext cx="10668000" cy="845210"/>
          </a:xfrm>
        </p:spPr>
        <p:txBody>
          <a:bodyPr anchor="ctr">
            <a:normAutofit/>
          </a:bodyPr>
          <a:lstStyle>
            <a:lvl1pPr>
              <a:defRPr sz="3600">
                <a:latin typeface="HGPｺﾞｼｯｸE" panose="020B0900000000000000" pitchFamily="50" charset="-128"/>
                <a:ea typeface="HGPｺﾞｼｯｸE" panose="020B0900000000000000" pitchFamily="50" charset="-128"/>
              </a:defRPr>
            </a:lvl1pPr>
          </a:lstStyle>
          <a:p>
            <a:r>
              <a:rPr lang="ja-JP" altLang="en-US" dirty="0"/>
              <a:t>目次</a:t>
            </a:r>
            <a:endParaRPr lang="en-US" dirty="0"/>
          </a:p>
        </p:txBody>
      </p:sp>
      <p:sp>
        <p:nvSpPr>
          <p:cNvPr id="6" name="テキスト プレースホルダー 5">
            <a:extLst>
              <a:ext uri="{FF2B5EF4-FFF2-40B4-BE49-F238E27FC236}">
                <a16:creationId xmlns:a16="http://schemas.microsoft.com/office/drawing/2014/main" id="{53B7C86B-BFC8-4273-CC6C-9B0DA48007A1}"/>
              </a:ext>
            </a:extLst>
          </p:cNvPr>
          <p:cNvSpPr>
            <a:spLocks noGrp="1"/>
          </p:cNvSpPr>
          <p:nvPr>
            <p:ph type="body" sz="quarter" idx="10"/>
          </p:nvPr>
        </p:nvSpPr>
        <p:spPr>
          <a:xfrm>
            <a:off x="1072334" y="1750032"/>
            <a:ext cx="10057737" cy="3987113"/>
          </a:xfrm>
        </p:spPr>
        <p:txBody>
          <a:bodyPr>
            <a:normAutofit/>
          </a:bodyPr>
          <a:lstStyle>
            <a:lvl1pPr>
              <a:defRPr sz="3200">
                <a:latin typeface="HGSｺﾞｼｯｸE" panose="020B0900000000000000" pitchFamily="50" charset="-128"/>
                <a:ea typeface="HGSｺﾞｼｯｸE" panose="020B0900000000000000" pitchFamily="50" charset="-128"/>
              </a:defRPr>
            </a:lvl1pPr>
            <a:lvl2pPr>
              <a:defRPr sz="2800">
                <a:latin typeface="HGSｺﾞｼｯｸE" panose="020B0900000000000000" pitchFamily="50" charset="-128"/>
                <a:ea typeface="HGSｺﾞｼｯｸE" panose="020B0900000000000000" pitchFamily="50" charset="-128"/>
              </a:defRPr>
            </a:lvl2pPr>
            <a:lvl3pPr>
              <a:defRPr sz="2400">
                <a:latin typeface="HGSｺﾞｼｯｸE" panose="020B0900000000000000" pitchFamily="50" charset="-128"/>
                <a:ea typeface="HGSｺﾞｼｯｸE" panose="020B0900000000000000" pitchFamily="50" charset="-128"/>
              </a:defRPr>
            </a:lvl3pPr>
            <a:lvl4pPr>
              <a:defRPr sz="2000">
                <a:latin typeface="HGSｺﾞｼｯｸE" panose="020B0900000000000000" pitchFamily="50" charset="-128"/>
                <a:ea typeface="HGSｺﾞｼｯｸE" panose="020B0900000000000000" pitchFamily="50" charset="-128"/>
              </a:defRPr>
            </a:lvl4pPr>
            <a:lvl5pPr>
              <a:defRPr sz="2000">
                <a:latin typeface="HGSｺﾞｼｯｸE" panose="020B0900000000000000" pitchFamily="50" charset="-128"/>
                <a:ea typeface="HGSｺﾞｼｯｸE" panose="020B09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Slide Number Placeholder 5">
            <a:extLst>
              <a:ext uri="{FF2B5EF4-FFF2-40B4-BE49-F238E27FC236}">
                <a16:creationId xmlns:a16="http://schemas.microsoft.com/office/drawing/2014/main" id="{B7AF3AF0-8D83-4EC0-32A2-EAC4CE54DA5D}"/>
              </a:ext>
            </a:extLst>
          </p:cNvPr>
          <p:cNvSpPr>
            <a:spLocks noGrp="1"/>
          </p:cNvSpPr>
          <p:nvPr>
            <p:ph type="sldNum" sz="quarter" idx="12"/>
          </p:nvPr>
        </p:nvSpPr>
        <p:spPr>
          <a:xfrm>
            <a:off x="10558300" y="6400985"/>
            <a:ext cx="1016440" cy="365125"/>
          </a:xfrm>
        </p:spPr>
        <p:txBody>
          <a:bodyPr/>
          <a:lstStyle>
            <a:lvl1pPr>
              <a:defRPr>
                <a:solidFill>
                  <a:schemeClr val="accent2"/>
                </a:solidFill>
                <a:latin typeface="Arial" panose="020B0604020202020204" pitchFamily="34" charset="0"/>
                <a:cs typeface="Arial" panose="020B0604020202020204" pitchFamily="34" charset="0"/>
              </a:defRPr>
            </a:lvl1pPr>
          </a:lstStyle>
          <a:p>
            <a:fld id="{C049C153-E0B4-4CC2-8477-857F11E72140}" type="slidenum">
              <a:rPr lang="ja-JP" altLang="en-US" smtClean="0"/>
              <a:pPr/>
              <a:t>‹#›</a:t>
            </a:fld>
            <a:endParaRPr lang="ja-JP" altLang="en-US" dirty="0"/>
          </a:p>
        </p:txBody>
      </p:sp>
      <p:sp>
        <p:nvSpPr>
          <p:cNvPr id="16" name="テキスト プレースホルダー 16">
            <a:extLst>
              <a:ext uri="{FF2B5EF4-FFF2-40B4-BE49-F238E27FC236}">
                <a16:creationId xmlns:a16="http://schemas.microsoft.com/office/drawing/2014/main" id="{F6089E46-F6DE-8133-BCB4-280A721BE50E}"/>
              </a:ext>
            </a:extLst>
          </p:cNvPr>
          <p:cNvSpPr>
            <a:spLocks noGrp="1"/>
          </p:cNvSpPr>
          <p:nvPr>
            <p:ph type="body" sz="quarter" idx="13" hasCustomPrompt="1"/>
          </p:nvPr>
        </p:nvSpPr>
        <p:spPr>
          <a:xfrm>
            <a:off x="446532" y="6317148"/>
            <a:ext cx="9900191" cy="540852"/>
          </a:xfrm>
        </p:spPr>
        <p:txBody>
          <a:bodyPr/>
          <a:lstStyle>
            <a:lvl1pPr marL="0" indent="0">
              <a:buNone/>
              <a:defRPr>
                <a:solidFill>
                  <a:schemeClr val="accent6">
                    <a:lumMod val="40000"/>
                    <a:lumOff val="60000"/>
                  </a:schemeClr>
                </a:solidFill>
              </a:defRPr>
            </a:lvl1pPr>
          </a:lstStyle>
          <a:p>
            <a:pPr marL="0" indent="0">
              <a:buNone/>
            </a:pPr>
            <a:r>
              <a:rPr lang="ja-JP" altLang="en-US" dirty="0">
                <a:solidFill>
                  <a:schemeClr val="accent2">
                    <a:lumMod val="40000"/>
                    <a:lumOff val="60000"/>
                  </a:schemeClr>
                </a:solidFill>
              </a:rPr>
              <a:t>概要 </a:t>
            </a:r>
            <a:r>
              <a:rPr kumimoji="1" lang="ja-JP" altLang="en-US" sz="1400" b="0" i="0" u="none" strike="noStrike" kern="1200" cap="none" spc="0" normalizeH="0" baseline="20000" noProof="0" dirty="0">
                <a:ln>
                  <a:noFill/>
                </a:ln>
                <a:solidFill>
                  <a:srgbClr val="A5644E">
                    <a:lumMod val="40000"/>
                    <a:lumOff val="60000"/>
                  </a:srgbClr>
                </a:solidFill>
                <a:effectLst/>
                <a:uLnTx/>
                <a:uFillTx/>
                <a:latin typeface="Gill Sans MT" panose="020B0502020104020203"/>
                <a:ea typeface="HGｺﾞｼｯｸE" panose="020B0909000000000000" pitchFamily="49" charset="-128"/>
                <a:cs typeface="+mn-cs"/>
              </a:rPr>
              <a:t>▶ </a:t>
            </a:r>
            <a:r>
              <a:rPr lang="ja-JP" altLang="en-US" dirty="0">
                <a:solidFill>
                  <a:schemeClr val="accent2">
                    <a:lumMod val="40000"/>
                    <a:lumOff val="60000"/>
                  </a:schemeClr>
                </a:solidFill>
              </a:rPr>
              <a:t>目次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背景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提案手法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結果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まとめ</a:t>
            </a:r>
            <a:endParaRPr kumimoji="1" lang="ja-JP" altLang="en-US" dirty="0">
              <a:solidFill>
                <a:schemeClr val="accent2">
                  <a:lumMod val="40000"/>
                  <a:lumOff val="60000"/>
                </a:schemeClr>
              </a:solidFill>
            </a:endParaRPr>
          </a:p>
        </p:txBody>
      </p:sp>
      <p:sp>
        <p:nvSpPr>
          <p:cNvPr id="17" name="Rectangle 10">
            <a:extLst>
              <a:ext uri="{FF2B5EF4-FFF2-40B4-BE49-F238E27FC236}">
                <a16:creationId xmlns:a16="http://schemas.microsoft.com/office/drawing/2014/main" id="{AF427B05-31E5-7397-933C-A583D8F150B8}"/>
              </a:ext>
            </a:extLst>
          </p:cNvPr>
          <p:cNvSpPr/>
          <p:nvPr userDrawn="1"/>
        </p:nvSpPr>
        <p:spPr>
          <a:xfrm>
            <a:off x="449751" y="6218306"/>
            <a:ext cx="3703320" cy="9144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8">
            <a:extLst>
              <a:ext uri="{FF2B5EF4-FFF2-40B4-BE49-F238E27FC236}">
                <a16:creationId xmlns:a16="http://schemas.microsoft.com/office/drawing/2014/main" id="{F3146A67-3259-C770-279C-B5F51E1129B8}"/>
              </a:ext>
            </a:extLst>
          </p:cNvPr>
          <p:cNvSpPr/>
          <p:nvPr userDrawn="1"/>
        </p:nvSpPr>
        <p:spPr>
          <a:xfrm>
            <a:off x="4241830" y="6223593"/>
            <a:ext cx="370332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321B8838-A483-1A69-F23C-2094DBCC8F53}"/>
              </a:ext>
            </a:extLst>
          </p:cNvPr>
          <p:cNvSpPr/>
          <p:nvPr userDrawn="1"/>
        </p:nvSpPr>
        <p:spPr>
          <a:xfrm>
            <a:off x="8042147" y="6220137"/>
            <a:ext cx="3703320" cy="9855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25541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11" name="Rectangle 10"/>
          <p:cNvSpPr/>
          <p:nvPr userDrawn="1"/>
        </p:nvSpPr>
        <p:spPr>
          <a:xfrm>
            <a:off x="449751" y="6218306"/>
            <a:ext cx="3703320" cy="9144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8">
            <a:extLst>
              <a:ext uri="{FF2B5EF4-FFF2-40B4-BE49-F238E27FC236}">
                <a16:creationId xmlns:a16="http://schemas.microsoft.com/office/drawing/2014/main" id="{E9512092-0756-A7ED-53BD-D6F3146D6E4A}"/>
              </a:ext>
            </a:extLst>
          </p:cNvPr>
          <p:cNvSpPr/>
          <p:nvPr userDrawn="1"/>
        </p:nvSpPr>
        <p:spPr>
          <a:xfrm>
            <a:off x="4241830" y="6223593"/>
            <a:ext cx="370332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a:spLocks noChangeAspect="1"/>
          </p:cNvSpPr>
          <p:nvPr/>
        </p:nvSpPr>
        <p:spPr>
          <a:xfrm>
            <a:off x="446534" y="404553"/>
            <a:ext cx="11309338" cy="86960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650790" y="428947"/>
            <a:ext cx="10659762" cy="845209"/>
          </a:xfrm>
        </p:spPr>
        <p:txBody>
          <a:bodyPr anchor="ctr">
            <a:normAutofit/>
          </a:bodyPr>
          <a:lstStyle>
            <a:lvl1pPr>
              <a:defRPr sz="3600">
                <a:latin typeface="HGPｺﾞｼｯｸE" panose="020B0900000000000000" pitchFamily="50" charset="-128"/>
                <a:ea typeface="HGPｺﾞｼｯｸE" panose="020B0900000000000000" pitchFamily="50" charset="-128"/>
              </a:defRPr>
            </a:lvl1pPr>
          </a:lstStyle>
          <a:p>
            <a:r>
              <a:rPr lang="ja-JP" altLang="en-US" dirty="0"/>
              <a:t>タイトル</a:t>
            </a:r>
            <a:endParaRPr lang="en-US" dirty="0"/>
          </a:p>
        </p:txBody>
      </p:sp>
      <p:sp>
        <p:nvSpPr>
          <p:cNvPr id="3" name="Content Placeholder 2"/>
          <p:cNvSpPr>
            <a:spLocks noGrp="1"/>
          </p:cNvSpPr>
          <p:nvPr>
            <p:ph idx="1"/>
          </p:nvPr>
        </p:nvSpPr>
        <p:spPr>
          <a:xfrm>
            <a:off x="578682" y="1681086"/>
            <a:ext cx="11029615" cy="4132763"/>
          </a:xfrm>
        </p:spPr>
        <p:txBody>
          <a:bodyPr anchor="t">
            <a:normAutofit/>
          </a:bodyPr>
          <a:lstStyle>
            <a:lvl1pPr>
              <a:defRPr sz="2800">
                <a:latin typeface="HGSｺﾞｼｯｸE" panose="020B0900000000000000" pitchFamily="50" charset="-128"/>
                <a:ea typeface="HGSｺﾞｼｯｸE" panose="020B0900000000000000" pitchFamily="50" charset="-128"/>
              </a:defRPr>
            </a:lvl1pPr>
            <a:lvl2pPr>
              <a:defRPr sz="2400">
                <a:latin typeface="HGSｺﾞｼｯｸE" panose="020B0900000000000000" pitchFamily="50" charset="-128"/>
                <a:ea typeface="HGSｺﾞｼｯｸE" panose="020B0900000000000000" pitchFamily="50" charset="-128"/>
              </a:defRPr>
            </a:lvl2pPr>
            <a:lvl3pPr>
              <a:defRPr sz="2000">
                <a:latin typeface="HGSｺﾞｼｯｸE" panose="020B0900000000000000" pitchFamily="50" charset="-128"/>
                <a:ea typeface="HGSｺﾞｼｯｸE" panose="020B0900000000000000" pitchFamily="50" charset="-128"/>
              </a:defRPr>
            </a:lvl3pPr>
            <a:lvl4pPr>
              <a:defRPr sz="1800">
                <a:latin typeface="HGSｺﾞｼｯｸE" panose="020B0900000000000000" pitchFamily="50" charset="-128"/>
                <a:ea typeface="HGSｺﾞｼｯｸE" panose="020B0900000000000000" pitchFamily="50" charset="-128"/>
              </a:defRPr>
            </a:lvl4pPr>
            <a:lvl5pPr>
              <a:defRPr sz="1800">
                <a:latin typeface="HGSｺﾞｼｯｸE" panose="020B0900000000000000" pitchFamily="50" charset="-128"/>
                <a:ea typeface="HGSｺﾞｼｯｸE" panose="020B0900000000000000"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10" name="Rectangle 9"/>
          <p:cNvSpPr/>
          <p:nvPr userDrawn="1"/>
        </p:nvSpPr>
        <p:spPr>
          <a:xfrm>
            <a:off x="8042147" y="6220137"/>
            <a:ext cx="3703320" cy="9855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Slide Number Placeholder 5">
            <a:extLst>
              <a:ext uri="{FF2B5EF4-FFF2-40B4-BE49-F238E27FC236}">
                <a16:creationId xmlns:a16="http://schemas.microsoft.com/office/drawing/2014/main" id="{1F9BC608-781E-3A01-BC08-51FB5CE9F60B}"/>
              </a:ext>
            </a:extLst>
          </p:cNvPr>
          <p:cNvSpPr>
            <a:spLocks noGrp="1"/>
          </p:cNvSpPr>
          <p:nvPr>
            <p:ph type="sldNum" sz="quarter" idx="12"/>
          </p:nvPr>
        </p:nvSpPr>
        <p:spPr>
          <a:xfrm>
            <a:off x="10558300" y="6409223"/>
            <a:ext cx="1016440" cy="365125"/>
          </a:xfrm>
        </p:spPr>
        <p:txBody>
          <a:bodyPr/>
          <a:lstStyle>
            <a:lvl1pPr>
              <a:defRPr>
                <a:solidFill>
                  <a:schemeClr val="accent2"/>
                </a:solidFill>
                <a:latin typeface="Arial" panose="020B0604020202020204" pitchFamily="34" charset="0"/>
                <a:cs typeface="Arial" panose="020B0604020202020204" pitchFamily="34" charset="0"/>
              </a:defRPr>
            </a:lvl1pPr>
          </a:lstStyle>
          <a:p>
            <a:fld id="{C049C153-E0B4-4CC2-8477-857F11E72140}" type="slidenum">
              <a:rPr lang="ja-JP" altLang="en-US" smtClean="0"/>
              <a:pPr/>
              <a:t>‹#›</a:t>
            </a:fld>
            <a:endParaRPr lang="ja-JP" altLang="en-US" dirty="0"/>
          </a:p>
        </p:txBody>
      </p:sp>
      <p:sp>
        <p:nvSpPr>
          <p:cNvPr id="17" name="テキスト プレースホルダー 16">
            <a:extLst>
              <a:ext uri="{FF2B5EF4-FFF2-40B4-BE49-F238E27FC236}">
                <a16:creationId xmlns:a16="http://schemas.microsoft.com/office/drawing/2014/main" id="{CA56311E-F91B-0F91-C294-A83DE6CB346B}"/>
              </a:ext>
            </a:extLst>
          </p:cNvPr>
          <p:cNvSpPr>
            <a:spLocks noGrp="1"/>
          </p:cNvSpPr>
          <p:nvPr>
            <p:ph type="body" sz="quarter" idx="13" hasCustomPrompt="1"/>
          </p:nvPr>
        </p:nvSpPr>
        <p:spPr>
          <a:xfrm>
            <a:off x="446532" y="6317148"/>
            <a:ext cx="9900191" cy="540852"/>
          </a:xfrm>
        </p:spPr>
        <p:txBody>
          <a:bodyPr/>
          <a:lstStyle>
            <a:lvl1pPr marL="0" indent="0">
              <a:buNone/>
              <a:defRPr>
                <a:solidFill>
                  <a:schemeClr val="accent2">
                    <a:lumMod val="40000"/>
                    <a:lumOff val="60000"/>
                  </a:schemeClr>
                </a:solidFill>
              </a:defRPr>
            </a:lvl1pPr>
          </a:lstStyle>
          <a:p>
            <a:pPr marL="0" indent="0">
              <a:buNone/>
            </a:pPr>
            <a:r>
              <a:rPr lang="ja-JP" altLang="en-US" dirty="0">
                <a:solidFill>
                  <a:schemeClr val="accent2">
                    <a:lumMod val="40000"/>
                    <a:lumOff val="60000"/>
                  </a:schemeClr>
                </a:solidFill>
              </a:rPr>
              <a:t>概要 </a:t>
            </a:r>
            <a:r>
              <a:rPr kumimoji="1" lang="ja-JP" altLang="en-US" sz="1400" b="0" i="0" u="none" strike="noStrike" kern="1200" cap="none" spc="0" normalizeH="0" baseline="20000" noProof="0" dirty="0">
                <a:ln>
                  <a:noFill/>
                </a:ln>
                <a:solidFill>
                  <a:srgbClr val="A5644E">
                    <a:lumMod val="40000"/>
                    <a:lumOff val="60000"/>
                  </a:srgbClr>
                </a:solidFill>
                <a:effectLst/>
                <a:uLnTx/>
                <a:uFillTx/>
                <a:latin typeface="Gill Sans MT" panose="020B0502020104020203"/>
                <a:ea typeface="HGｺﾞｼｯｸE" panose="020B0909000000000000" pitchFamily="49" charset="-128"/>
                <a:cs typeface="+mn-cs"/>
              </a:rPr>
              <a:t>▶ </a:t>
            </a:r>
            <a:r>
              <a:rPr lang="ja-JP" altLang="en-US" dirty="0">
                <a:solidFill>
                  <a:schemeClr val="accent2">
                    <a:lumMod val="40000"/>
                    <a:lumOff val="60000"/>
                  </a:schemeClr>
                </a:solidFill>
              </a:rPr>
              <a:t>目次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背景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提案手法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結果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まとめ</a:t>
            </a:r>
            <a:endParaRPr kumimoji="1" lang="ja-JP" altLang="en-US" dirty="0">
              <a:solidFill>
                <a:schemeClr val="accent2">
                  <a:lumMod val="40000"/>
                  <a:lumOff val="60000"/>
                </a:schemeClr>
              </a:solidFill>
            </a:endParaRPr>
          </a:p>
        </p:txBody>
      </p:sp>
    </p:spTree>
    <p:extLst>
      <p:ext uri="{BB962C8B-B14F-4D97-AF65-F5344CB8AC3E}">
        <p14:creationId xmlns:p14="http://schemas.microsoft.com/office/powerpoint/2010/main" val="3516738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81665" y="1275991"/>
            <a:ext cx="10163802" cy="1475013"/>
          </a:xfrm>
          <a:effectLst/>
        </p:spPr>
        <p:txBody>
          <a:bodyPr anchor="b">
            <a:normAutofit/>
          </a:bodyPr>
          <a:lstStyle>
            <a:lvl1pPr>
              <a:defRPr sz="3600">
                <a:solidFill>
                  <a:schemeClr val="accent1"/>
                </a:solidFill>
                <a:latin typeface="HGPｺﾞｼｯｸE" panose="020B0900000000000000" pitchFamily="50" charset="-128"/>
                <a:ea typeface="HGPｺﾞｼｯｸE" panose="020B0900000000000000" pitchFamily="50" charset="-128"/>
              </a:defRPr>
            </a:lvl1pPr>
          </a:lstStyle>
          <a:p>
            <a:r>
              <a:rPr lang="ja-JP" altLang="en-US" dirty="0"/>
              <a:t>セクション</a:t>
            </a:r>
            <a:endParaRPr lang="en-US" dirty="0"/>
          </a:p>
        </p:txBody>
      </p:sp>
      <p:sp>
        <p:nvSpPr>
          <p:cNvPr id="6" name="Slide Number Placeholder 5"/>
          <p:cNvSpPr>
            <a:spLocks noGrp="1"/>
          </p:cNvSpPr>
          <p:nvPr>
            <p:ph type="sldNum" sz="quarter" idx="12"/>
          </p:nvPr>
        </p:nvSpPr>
        <p:spPr>
          <a:xfrm>
            <a:off x="10558300" y="6400985"/>
            <a:ext cx="1016440" cy="365125"/>
          </a:xfrm>
        </p:spPr>
        <p:txBody>
          <a:bodyPr/>
          <a:lstStyle>
            <a:lvl1pPr>
              <a:defRPr>
                <a:solidFill>
                  <a:schemeClr val="accent2"/>
                </a:solidFill>
                <a:latin typeface="Arial" panose="020B0604020202020204" pitchFamily="34" charset="0"/>
                <a:cs typeface="Arial" panose="020B0604020202020204" pitchFamily="34" charset="0"/>
              </a:defRPr>
            </a:lvl1pPr>
          </a:lstStyle>
          <a:p>
            <a:fld id="{C049C153-E0B4-4CC2-8477-857F11E72140}" type="slidenum">
              <a:rPr lang="ja-JP" altLang="en-US" smtClean="0"/>
              <a:pPr/>
              <a:t>‹#›</a:t>
            </a:fld>
            <a:endParaRPr lang="ja-JP" altLang="en-US" dirty="0"/>
          </a:p>
        </p:txBody>
      </p:sp>
      <p:sp>
        <p:nvSpPr>
          <p:cNvPr id="3" name="Rectangle 10">
            <a:extLst>
              <a:ext uri="{FF2B5EF4-FFF2-40B4-BE49-F238E27FC236}">
                <a16:creationId xmlns:a16="http://schemas.microsoft.com/office/drawing/2014/main" id="{A5A77E7A-D882-8CB1-7578-F0703D9C2961}"/>
              </a:ext>
            </a:extLst>
          </p:cNvPr>
          <p:cNvSpPr/>
          <p:nvPr userDrawn="1"/>
        </p:nvSpPr>
        <p:spPr>
          <a:xfrm>
            <a:off x="449751" y="336501"/>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8">
            <a:extLst>
              <a:ext uri="{FF2B5EF4-FFF2-40B4-BE49-F238E27FC236}">
                <a16:creationId xmlns:a16="http://schemas.microsoft.com/office/drawing/2014/main" id="{25395D9F-2ED6-402A-2F06-9229444599D5}"/>
              </a:ext>
            </a:extLst>
          </p:cNvPr>
          <p:cNvSpPr/>
          <p:nvPr userDrawn="1"/>
        </p:nvSpPr>
        <p:spPr>
          <a:xfrm>
            <a:off x="4241830" y="341788"/>
            <a:ext cx="3703320" cy="9499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9522C945-FB3E-872A-9BEE-0449EE9BCAE1}"/>
              </a:ext>
            </a:extLst>
          </p:cNvPr>
          <p:cNvSpPr/>
          <p:nvPr userDrawn="1"/>
        </p:nvSpPr>
        <p:spPr>
          <a:xfrm>
            <a:off x="8042147" y="338332"/>
            <a:ext cx="3703320" cy="9855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6">
            <a:extLst>
              <a:ext uri="{FF2B5EF4-FFF2-40B4-BE49-F238E27FC236}">
                <a16:creationId xmlns:a16="http://schemas.microsoft.com/office/drawing/2014/main" id="{C6EEA8FD-FC8C-6FE8-021F-E00E926532FF}"/>
              </a:ext>
            </a:extLst>
          </p:cNvPr>
          <p:cNvSpPr/>
          <p:nvPr userDrawn="1"/>
        </p:nvSpPr>
        <p:spPr>
          <a:xfrm>
            <a:off x="446534" y="3412924"/>
            <a:ext cx="11300623" cy="2892262"/>
          </a:xfrm>
          <a:prstGeom prst="rect">
            <a:avLst/>
          </a:prstGeom>
          <a:solidFill>
            <a:srgbClr val="5DADD5"/>
          </a:solidFill>
          <a:ln>
            <a:noFill/>
          </a:ln>
          <a:effectLst/>
        </p:spPr>
        <p:style>
          <a:lnRef idx="1">
            <a:schemeClr val="accent1"/>
          </a:lnRef>
          <a:fillRef idx="3">
            <a:schemeClr val="accent1"/>
          </a:fillRef>
          <a:effectRef idx="2">
            <a:schemeClr val="accent1"/>
          </a:effectRef>
          <a:fontRef idx="minor">
            <a:schemeClr val="lt1"/>
          </a:fontRef>
        </p:style>
      </p:sp>
      <p:pic>
        <p:nvPicPr>
          <p:cNvPr id="5" name="図 4" descr="テキスト&#10;&#10;自動的に生成された説明">
            <a:extLst>
              <a:ext uri="{FF2B5EF4-FFF2-40B4-BE49-F238E27FC236}">
                <a16:creationId xmlns:a16="http://schemas.microsoft.com/office/drawing/2014/main" id="{4E61BA23-F4FC-304B-5854-7E096D543A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67" t="24184" r="9767" b="28420"/>
          <a:stretch/>
        </p:blipFill>
        <p:spPr>
          <a:xfrm>
            <a:off x="1261302" y="3748223"/>
            <a:ext cx="3840970" cy="2253816"/>
          </a:xfrm>
          <a:prstGeom prst="round2DiagRect">
            <a:avLst>
              <a:gd name="adj1" fmla="val 0"/>
              <a:gd name="adj2" fmla="val 0"/>
            </a:avLst>
          </a:prstGeom>
          <a:ln w="88900" cap="sq">
            <a:solidFill>
              <a:schemeClr val="bg1"/>
            </a:solidFill>
            <a:miter lim="800000"/>
          </a:ln>
          <a:effectLst>
            <a:outerShdw blurRad="254000" algn="tl" rotWithShape="0">
              <a:srgbClr val="000000">
                <a:alpha val="0"/>
              </a:srgbClr>
            </a:outerShdw>
          </a:effectLst>
        </p:spPr>
      </p:pic>
    </p:spTree>
    <p:extLst>
      <p:ext uri="{BB962C8B-B14F-4D97-AF65-F5344CB8AC3E}">
        <p14:creationId xmlns:p14="http://schemas.microsoft.com/office/powerpoint/2010/main" val="27690462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kumimoji="1" lang="ja-JP" alt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ja-JP" altLang="en-US"/>
          </a:p>
        </p:txBody>
      </p:sp>
      <p:sp>
        <p:nvSpPr>
          <p:cNvPr id="6" name="Slide Number Placeholder 5"/>
          <p:cNvSpPr>
            <a:spLocks noGrp="1"/>
          </p:cNvSpPr>
          <p:nvPr>
            <p:ph type="sldNum" sz="quarter" idx="4"/>
          </p:nvPr>
        </p:nvSpPr>
        <p:spPr>
          <a:xfrm>
            <a:off x="10558298" y="6400128"/>
            <a:ext cx="1052510" cy="365125"/>
          </a:xfrm>
          <a:prstGeom prst="rect">
            <a:avLst/>
          </a:prstGeom>
        </p:spPr>
        <p:txBody>
          <a:bodyPr vert="horz" lIns="91440" tIns="45720" rIns="91440" bIns="45720" rtlCol="0" anchor="ctr"/>
          <a:lstStyle>
            <a:lvl1pPr algn="r">
              <a:defRPr sz="2800">
                <a:solidFill>
                  <a:schemeClr val="accent2"/>
                </a:solidFill>
                <a:latin typeface="Arial" panose="020B0604020202020204" pitchFamily="34" charset="0"/>
                <a:cs typeface="Arial" panose="020B0604020202020204" pitchFamily="34" charset="0"/>
              </a:defRPr>
            </a:lvl1pPr>
          </a:lstStyle>
          <a:p>
            <a:fld id="{C049C153-E0B4-4CC2-8477-857F11E72140}" type="slidenum">
              <a:rPr lang="ja-JP" altLang="en-US" smtClean="0"/>
              <a:pPr/>
              <a:t>‹#›</a:t>
            </a:fld>
            <a:endParaRPr lang="ja-JP" altLang="en-US" dirty="0"/>
          </a:p>
        </p:txBody>
      </p:sp>
    </p:spTree>
    <p:extLst>
      <p:ext uri="{BB962C8B-B14F-4D97-AF65-F5344CB8AC3E}">
        <p14:creationId xmlns:p14="http://schemas.microsoft.com/office/powerpoint/2010/main" val="1486226645"/>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13" r:id="rId3"/>
    <p:sldLayoutId id="2147483831" r:id="rId4"/>
  </p:sldLayoutIdLst>
  <p:hf hdr="0" ftr="0" dt="0"/>
  <p:txStyles>
    <p:titleStyle>
      <a:lvl1pPr algn="l" defTabSz="457200" rtl="0" eaLnBrk="1" latinLnBrk="0" hangingPunct="1">
        <a:spcBef>
          <a:spcPct val="0"/>
        </a:spcBef>
        <a:buNone/>
        <a:defRPr kumimoji="1" sz="2800" b="0" kern="1200" cap="all">
          <a:solidFill>
            <a:schemeClr val="bg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maff.go.jp/j/seisan/tyozyu/higai/hogai_zyoukyou/" TargetMode="External"/><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1.png"/><Relationship Id="rId18" Type="http://schemas.openxmlformats.org/officeDocument/2006/relationships/image" Target="../media/image47.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18.svg"/><Relationship Id="rId17" Type="http://schemas.openxmlformats.org/officeDocument/2006/relationships/image" Target="../media/image46.png"/><Relationship Id="rId2" Type="http://schemas.openxmlformats.org/officeDocument/2006/relationships/image" Target="../media/image35.png"/><Relationship Id="rId16" Type="http://schemas.openxmlformats.org/officeDocument/2006/relationships/image" Target="../media/image45.sv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17.png"/><Relationship Id="rId5" Type="http://schemas.openxmlformats.org/officeDocument/2006/relationships/image" Target="../media/image38.svg"/><Relationship Id="rId15" Type="http://schemas.openxmlformats.org/officeDocument/2006/relationships/image" Target="../media/image44.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microsoft.com/office/2018/10/relationships/comments" Target="../comments/modernComment_10F_4C885488.xml"/><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5.png"/><Relationship Id="rId9" Type="http://schemas.openxmlformats.org/officeDocument/2006/relationships/image" Target="../media/image2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F61230-8D79-6778-522D-FE06112DFC7A}"/>
              </a:ext>
            </a:extLst>
          </p:cNvPr>
          <p:cNvSpPr>
            <a:spLocks noGrp="1"/>
          </p:cNvSpPr>
          <p:nvPr>
            <p:ph type="ctrTitle"/>
          </p:nvPr>
        </p:nvSpPr>
        <p:spPr/>
        <p:txBody>
          <a:bodyPr>
            <a:normAutofit/>
          </a:bodyPr>
          <a:lstStyle/>
          <a:p>
            <a:r>
              <a:rPr kumimoji="1" lang="ja-JP" altLang="en-US" sz="4000"/>
              <a:t>赤外線センサを用いた害獣検出および行動解析</a:t>
            </a:r>
            <a:br>
              <a:rPr kumimoji="1" lang="en-US" altLang="ja-JP" sz="4000" dirty="0"/>
            </a:br>
            <a:r>
              <a:rPr kumimoji="1" lang="ja-JP" altLang="en-US" sz="4000"/>
              <a:t> </a:t>
            </a:r>
            <a:r>
              <a:rPr kumimoji="1" lang="en-US" altLang="ja-JP" sz="4000" dirty="0"/>
              <a:t>– </a:t>
            </a:r>
            <a:r>
              <a:rPr kumimoji="1" lang="ja-JP" altLang="en-US" sz="4000"/>
              <a:t>通知機構と行動ビジュアライザ </a:t>
            </a:r>
            <a:r>
              <a:rPr kumimoji="1" lang="en-US" altLang="ja-JP" sz="4000" dirty="0"/>
              <a:t>– </a:t>
            </a:r>
            <a:endParaRPr kumimoji="1" lang="ja-JP" altLang="en-US" sz="4000" dirty="0"/>
          </a:p>
        </p:txBody>
      </p:sp>
      <p:sp>
        <p:nvSpPr>
          <p:cNvPr id="5" name="スライド番号プレースホルダー 4">
            <a:extLst>
              <a:ext uri="{FF2B5EF4-FFF2-40B4-BE49-F238E27FC236}">
                <a16:creationId xmlns:a16="http://schemas.microsoft.com/office/drawing/2014/main" id="{FFBA9003-B024-F2A1-6D07-5578ECAFDF27}"/>
              </a:ext>
            </a:extLst>
          </p:cNvPr>
          <p:cNvSpPr>
            <a:spLocks noGrp="1"/>
          </p:cNvSpPr>
          <p:nvPr>
            <p:ph type="sldNum" sz="quarter" idx="12"/>
          </p:nvPr>
        </p:nvSpPr>
        <p:spPr/>
        <p:txBody>
          <a:bodyPr/>
          <a:lstStyle/>
          <a:p>
            <a:fld id="{C049C153-E0B4-4CC2-8477-857F11E72140}" type="slidenum">
              <a:rPr lang="ja-JP" altLang="en-US" smtClean="0"/>
              <a:pPr/>
              <a:t>1</a:t>
            </a:fld>
            <a:endParaRPr lang="ja-JP" altLang="en-US"/>
          </a:p>
        </p:txBody>
      </p:sp>
      <p:sp>
        <p:nvSpPr>
          <p:cNvPr id="3" name="テキスト プレースホルダー 2">
            <a:extLst>
              <a:ext uri="{FF2B5EF4-FFF2-40B4-BE49-F238E27FC236}">
                <a16:creationId xmlns:a16="http://schemas.microsoft.com/office/drawing/2014/main" id="{26EFDD1C-DF60-723C-31BF-F8D51DD62680}"/>
              </a:ext>
            </a:extLst>
          </p:cNvPr>
          <p:cNvSpPr>
            <a:spLocks noGrp="1"/>
          </p:cNvSpPr>
          <p:nvPr>
            <p:ph type="body" sz="quarter" idx="13"/>
          </p:nvPr>
        </p:nvSpPr>
        <p:spPr/>
        <p:txBody>
          <a:bodyPr>
            <a:normAutofit/>
          </a:bodyPr>
          <a:lstStyle/>
          <a:p>
            <a:r>
              <a:rPr lang="en-US" altLang="ja-JP" dirty="0"/>
              <a:t>32</a:t>
            </a:r>
            <a:r>
              <a:rPr lang="ja-JP" altLang="en-US"/>
              <a:t>番 藤本 光</a:t>
            </a:r>
            <a:endParaRPr kumimoji="1" lang="ja-JP" altLang="en-US" dirty="0"/>
          </a:p>
        </p:txBody>
      </p:sp>
      <p:sp>
        <p:nvSpPr>
          <p:cNvPr id="4" name="テキスト プレースホルダー 3">
            <a:extLst>
              <a:ext uri="{FF2B5EF4-FFF2-40B4-BE49-F238E27FC236}">
                <a16:creationId xmlns:a16="http://schemas.microsoft.com/office/drawing/2014/main" id="{323B9AC2-D0C5-2194-BD5C-35B30AC8F0D6}"/>
              </a:ext>
            </a:extLst>
          </p:cNvPr>
          <p:cNvSpPr>
            <a:spLocks noGrp="1"/>
          </p:cNvSpPr>
          <p:nvPr>
            <p:ph type="body" sz="quarter" idx="14"/>
          </p:nvPr>
        </p:nvSpPr>
        <p:spPr/>
        <p:txBody>
          <a:bodyPr>
            <a:normAutofit/>
          </a:bodyPr>
          <a:lstStyle/>
          <a:p>
            <a:r>
              <a:rPr lang="ja-JP" altLang="en-US"/>
              <a:t>山口</a:t>
            </a:r>
            <a:r>
              <a:rPr kumimoji="1" lang="ja-JP" altLang="en-US"/>
              <a:t> </a:t>
            </a:r>
            <a:r>
              <a:rPr lang="ja-JP" altLang="en-US"/>
              <a:t>賢一</a:t>
            </a:r>
            <a:r>
              <a:rPr kumimoji="1" lang="ja-JP" altLang="en-US"/>
              <a:t> 研究室</a:t>
            </a:r>
            <a:endParaRPr kumimoji="1" lang="ja-JP" altLang="en-US" dirty="0"/>
          </a:p>
        </p:txBody>
      </p:sp>
    </p:spTree>
    <p:extLst>
      <p:ext uri="{BB962C8B-B14F-4D97-AF65-F5344CB8AC3E}">
        <p14:creationId xmlns:p14="http://schemas.microsoft.com/office/powerpoint/2010/main" val="3841058918"/>
      </p:ext>
    </p:extLst>
  </p:cSld>
  <p:clrMapOvr>
    <a:masterClrMapping/>
  </p:clrMapOvr>
  <mc:AlternateContent xmlns:mc="http://schemas.openxmlformats.org/markup-compatibility/2006">
    <mc:Choice xmlns:p14="http://schemas.microsoft.com/office/powerpoint/2010/main" Requires="p14">
      <p:transition spd="slow" p14:dur="2000" advTm="6424"/>
    </mc:Choice>
    <mc:Fallback>
      <p:transition spd="slow" advTm="64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CFC8BF-10B5-AB72-96C3-68F9F07C4B27}"/>
              </a:ext>
            </a:extLst>
          </p:cNvPr>
          <p:cNvSpPr>
            <a:spLocks noGrp="1"/>
          </p:cNvSpPr>
          <p:nvPr>
            <p:ph type="ctrTitle"/>
          </p:nvPr>
        </p:nvSpPr>
        <p:spPr/>
        <p:txBody>
          <a:bodyPr/>
          <a:lstStyle/>
          <a:p>
            <a:r>
              <a:rPr kumimoji="1" lang="ja-JP" altLang="en-US" dirty="0"/>
              <a:t>補足資料</a:t>
            </a:r>
          </a:p>
        </p:txBody>
      </p:sp>
      <p:sp>
        <p:nvSpPr>
          <p:cNvPr id="3" name="スライド番号プレースホルダー 2">
            <a:extLst>
              <a:ext uri="{FF2B5EF4-FFF2-40B4-BE49-F238E27FC236}">
                <a16:creationId xmlns:a16="http://schemas.microsoft.com/office/drawing/2014/main" id="{E311E92A-7BA7-7F06-4E80-0804131E37B8}"/>
              </a:ext>
            </a:extLst>
          </p:cNvPr>
          <p:cNvSpPr>
            <a:spLocks noGrp="1"/>
          </p:cNvSpPr>
          <p:nvPr>
            <p:ph type="sldNum" sz="quarter" idx="12"/>
          </p:nvPr>
        </p:nvSpPr>
        <p:spPr/>
        <p:txBody>
          <a:bodyPr/>
          <a:lstStyle/>
          <a:p>
            <a:fld id="{C049C153-E0B4-4CC2-8477-857F11E72140}" type="slidenum">
              <a:rPr lang="ja-JP" altLang="en-US" smtClean="0"/>
              <a:pPr/>
              <a:t>10</a:t>
            </a:fld>
            <a:endParaRPr lang="ja-JP" altLang="en-US" dirty="0"/>
          </a:p>
        </p:txBody>
      </p:sp>
    </p:spTree>
    <p:extLst>
      <p:ext uri="{BB962C8B-B14F-4D97-AF65-F5344CB8AC3E}">
        <p14:creationId xmlns:p14="http://schemas.microsoft.com/office/powerpoint/2010/main" val="20947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24630-F2EE-A6D7-A762-79C9C23DEE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2FB9B62-44C8-3151-36FC-2FCAA37DEFF3}"/>
              </a:ext>
            </a:extLst>
          </p:cNvPr>
          <p:cNvSpPr>
            <a:spLocks noGrp="1"/>
          </p:cNvSpPr>
          <p:nvPr>
            <p:ph type="title"/>
          </p:nvPr>
        </p:nvSpPr>
        <p:spPr/>
        <p:txBody>
          <a:bodyPr/>
          <a:lstStyle/>
          <a:p>
            <a:r>
              <a:rPr kumimoji="1" lang="ja-JP" altLang="en-US"/>
              <a:t>農業従事者数と獣害被害の現状</a:t>
            </a:r>
          </a:p>
        </p:txBody>
      </p:sp>
      <p:sp>
        <p:nvSpPr>
          <p:cNvPr id="4" name="スライド番号プレースホルダー 3">
            <a:extLst>
              <a:ext uri="{FF2B5EF4-FFF2-40B4-BE49-F238E27FC236}">
                <a16:creationId xmlns:a16="http://schemas.microsoft.com/office/drawing/2014/main" id="{172DEE50-04F5-7A19-CB82-0E27568E4EB3}"/>
              </a:ext>
            </a:extLst>
          </p:cNvPr>
          <p:cNvSpPr>
            <a:spLocks noGrp="1"/>
          </p:cNvSpPr>
          <p:nvPr>
            <p:ph type="sldNum" sz="quarter" idx="12"/>
          </p:nvPr>
        </p:nvSpPr>
        <p:spPr/>
        <p:txBody>
          <a:bodyPr/>
          <a:lstStyle/>
          <a:p>
            <a:fld id="{C049C153-E0B4-4CC2-8477-857F11E72140}" type="slidenum">
              <a:rPr lang="ja-JP" altLang="en-US" smtClean="0"/>
              <a:pPr/>
              <a:t>11</a:t>
            </a:fld>
            <a:endParaRPr lang="ja-JP" altLang="en-US" dirty="0"/>
          </a:p>
        </p:txBody>
      </p:sp>
      <p:sp>
        <p:nvSpPr>
          <p:cNvPr id="5" name="テキスト プレースホルダー 4">
            <a:extLst>
              <a:ext uri="{FF2B5EF4-FFF2-40B4-BE49-F238E27FC236}">
                <a16:creationId xmlns:a16="http://schemas.microsoft.com/office/drawing/2014/main" id="{870CC805-8FAA-6B8C-2A0A-4C124D23EEF7}"/>
              </a:ext>
            </a:extLst>
          </p:cNvPr>
          <p:cNvSpPr>
            <a:spLocks noGrp="1"/>
          </p:cNvSpPr>
          <p:nvPr>
            <p:ph type="body" sz="quarter" idx="13"/>
          </p:nvPr>
        </p:nvSpPr>
        <p:spPr/>
        <p:txBody>
          <a:bodyPr/>
          <a:lstStyle/>
          <a:p>
            <a:endParaRPr kumimoji="1" lang="ja-JP" altLang="en-US"/>
          </a:p>
        </p:txBody>
      </p:sp>
      <p:pic>
        <p:nvPicPr>
          <p:cNvPr id="10" name="図 9">
            <a:extLst>
              <a:ext uri="{FF2B5EF4-FFF2-40B4-BE49-F238E27FC236}">
                <a16:creationId xmlns:a16="http://schemas.microsoft.com/office/drawing/2014/main" id="{E5B80E63-CCB6-5891-1BA9-0E0F5E861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769" y="1296025"/>
            <a:ext cx="3576118" cy="3679276"/>
          </a:xfrm>
          <a:prstGeom prst="rect">
            <a:avLst/>
          </a:prstGeom>
        </p:spPr>
      </p:pic>
      <p:sp>
        <p:nvSpPr>
          <p:cNvPr id="11" name="テキスト ボックス 10">
            <a:extLst>
              <a:ext uri="{FF2B5EF4-FFF2-40B4-BE49-F238E27FC236}">
                <a16:creationId xmlns:a16="http://schemas.microsoft.com/office/drawing/2014/main" id="{C5BF452D-BE14-8BBD-20D0-EA9D1A08C3FF}"/>
              </a:ext>
            </a:extLst>
          </p:cNvPr>
          <p:cNvSpPr txBox="1"/>
          <p:nvPr/>
        </p:nvSpPr>
        <p:spPr>
          <a:xfrm>
            <a:off x="4777536" y="4682003"/>
            <a:ext cx="723984" cy="338554"/>
          </a:xfrm>
          <a:prstGeom prst="rect">
            <a:avLst/>
          </a:prstGeom>
          <a:noFill/>
        </p:spPr>
        <p:txBody>
          <a:bodyPr wrap="square" rtlCol="0">
            <a:spAutoFit/>
          </a:bodyPr>
          <a:lstStyle/>
          <a:p>
            <a:r>
              <a:rPr kumimoji="1" lang="en-US" altLang="ja-JP" sz="1600" dirty="0">
                <a:latin typeface="+mj-ea"/>
                <a:ea typeface="+mj-ea"/>
                <a:cs typeface="Meiryo UI" panose="020B0604030504040204" pitchFamily="50" charset="-128"/>
              </a:rPr>
              <a:t>[A-1]</a:t>
            </a:r>
            <a:endParaRPr kumimoji="1" lang="ja-JP" altLang="en-US" sz="1600">
              <a:latin typeface="+mj-ea"/>
              <a:ea typeface="+mj-ea"/>
              <a:cs typeface="Meiryo UI" panose="020B0604030504040204" pitchFamily="50" charset="-128"/>
            </a:endParaRPr>
          </a:p>
        </p:txBody>
      </p:sp>
      <p:sp>
        <p:nvSpPr>
          <p:cNvPr id="12" name="テキスト ボックス 11">
            <a:extLst>
              <a:ext uri="{FF2B5EF4-FFF2-40B4-BE49-F238E27FC236}">
                <a16:creationId xmlns:a16="http://schemas.microsoft.com/office/drawing/2014/main" id="{5281DF70-ACA4-2BB3-D904-042E9C755790}"/>
              </a:ext>
            </a:extLst>
          </p:cNvPr>
          <p:cNvSpPr txBox="1"/>
          <p:nvPr/>
        </p:nvSpPr>
        <p:spPr>
          <a:xfrm>
            <a:off x="446532" y="5029145"/>
            <a:ext cx="85203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1400" dirty="0">
                <a:latin typeface="+mn-ea"/>
                <a:cs typeface="Meiryo UI" panose="020B0604030504040204" pitchFamily="50" charset="-128"/>
              </a:rPr>
              <a:t>[A-1]：</a:t>
            </a:r>
            <a:r>
              <a:rPr lang="en-US" altLang="ja-JP" sz="1400" dirty="0" err="1">
                <a:latin typeface="+mn-ea"/>
                <a:cs typeface="Meiryo UI" panose="020B0604030504040204" pitchFamily="50" charset="-128"/>
              </a:rPr>
              <a:t>農林水産省</a:t>
            </a:r>
            <a:r>
              <a:rPr lang="en-US" altLang="ja-JP" sz="1400" dirty="0">
                <a:latin typeface="+mn-ea"/>
                <a:cs typeface="Meiryo UI" panose="020B0604030504040204" pitchFamily="50" charset="-128"/>
              </a:rPr>
              <a:t>,“(1)</a:t>
            </a:r>
            <a:r>
              <a:rPr lang="en-US" altLang="ja-JP" sz="1400" dirty="0" err="1">
                <a:latin typeface="+mn-ea"/>
                <a:cs typeface="Meiryo UI" panose="020B0604030504040204" pitchFamily="50" charset="-128"/>
              </a:rPr>
              <a:t>基幹的農業従事者</a:t>
            </a:r>
            <a:r>
              <a:rPr lang="en-US" altLang="ja-JP" sz="1400" dirty="0">
                <a:latin typeface="+mn-ea"/>
                <a:cs typeface="Meiryo UI" panose="020B0604030504040204" pitchFamily="50" charset="-128"/>
              </a:rPr>
              <a:t>”,</a:t>
            </a:r>
            <a:br>
              <a:rPr lang="en-US" altLang="ja-JP" sz="1400" dirty="0">
                <a:latin typeface="+mn-ea"/>
                <a:cs typeface="Meiryo UI" panose="020B0604030504040204" pitchFamily="50" charset="-128"/>
              </a:rPr>
            </a:br>
            <a:r>
              <a:rPr lang="en-US" sz="1400" dirty="0">
                <a:latin typeface="+mn-ea"/>
                <a:cs typeface="Meiryo UI" panose="020B0604030504040204" pitchFamily="50" charset="-128"/>
              </a:rPr>
              <a:t>https://</a:t>
            </a:r>
            <a:r>
              <a:rPr lang="en-US" sz="1400" dirty="0" err="1">
                <a:latin typeface="+mn-ea"/>
                <a:cs typeface="Meiryo UI" panose="020B0604030504040204" pitchFamily="50" charset="-128"/>
              </a:rPr>
              <a:t>www.maff.go.jp</a:t>
            </a:r>
            <a:r>
              <a:rPr lang="en-US" sz="1400" dirty="0">
                <a:latin typeface="+mn-ea"/>
                <a:cs typeface="Meiryo UI" panose="020B0604030504040204" pitchFamily="50" charset="-128"/>
              </a:rPr>
              <a:t>/j/</a:t>
            </a:r>
            <a:r>
              <a:rPr lang="en-US" sz="1400" dirty="0" err="1">
                <a:latin typeface="+mn-ea"/>
                <a:cs typeface="Meiryo UI" panose="020B0604030504040204" pitchFamily="50" charset="-128"/>
              </a:rPr>
              <a:t>wpaper</a:t>
            </a:r>
            <a:r>
              <a:rPr lang="en-US" sz="1400" dirty="0">
                <a:latin typeface="+mn-ea"/>
                <a:cs typeface="Meiryo UI" panose="020B0604030504040204" pitchFamily="50" charset="-128"/>
              </a:rPr>
              <a:t>/</a:t>
            </a:r>
            <a:r>
              <a:rPr lang="en-US" sz="1400" dirty="0" err="1">
                <a:latin typeface="+mn-ea"/>
                <a:cs typeface="Meiryo UI" panose="020B0604030504040204" pitchFamily="50" charset="-128"/>
              </a:rPr>
              <a:t>w_maff</a:t>
            </a:r>
            <a:r>
              <a:rPr lang="en-US" sz="1400" dirty="0">
                <a:latin typeface="+mn-ea"/>
                <a:cs typeface="Meiryo UI" panose="020B0604030504040204" pitchFamily="50" charset="-128"/>
              </a:rPr>
              <a:t>/r3/r3_h/trend/part1/chap1/c1_1_01.html　,2024年2月5日</a:t>
            </a:r>
            <a:r>
              <a:rPr lang="ja-JP" altLang="en-US" sz="1400">
                <a:latin typeface="+mn-ea"/>
                <a:cs typeface="Meiryo UI" panose="020B0604030504040204" pitchFamily="50" charset="-128"/>
              </a:rPr>
              <a:t>参照.</a:t>
            </a:r>
          </a:p>
        </p:txBody>
      </p:sp>
      <p:sp>
        <p:nvSpPr>
          <p:cNvPr id="13" name="テキスト ボックス 12">
            <a:extLst>
              <a:ext uri="{FF2B5EF4-FFF2-40B4-BE49-F238E27FC236}">
                <a16:creationId xmlns:a16="http://schemas.microsoft.com/office/drawing/2014/main" id="{59537327-137B-E3A6-BF95-9CCE8B0A1641}"/>
              </a:ext>
            </a:extLst>
          </p:cNvPr>
          <p:cNvSpPr txBox="1"/>
          <p:nvPr/>
        </p:nvSpPr>
        <p:spPr>
          <a:xfrm>
            <a:off x="446532" y="5559054"/>
            <a:ext cx="85203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mn-ea"/>
              </a:rPr>
              <a:t>[A-2]</a:t>
            </a:r>
            <a:r>
              <a:rPr lang="ja-JP" sz="1400">
                <a:latin typeface="+mn-ea"/>
              </a:rPr>
              <a:t>：農林水産省，</a:t>
            </a:r>
            <a:r>
              <a:rPr lang="en-US" altLang="ja-JP" sz="1400" dirty="0">
                <a:latin typeface="+mn-ea"/>
              </a:rPr>
              <a:t>“</a:t>
            </a:r>
            <a:r>
              <a:rPr lang="zh-TW" sz="1400" dirty="0">
                <a:latin typeface="+mn-ea"/>
              </a:rPr>
              <a:t>農作物被害状況</a:t>
            </a:r>
            <a:r>
              <a:rPr lang="en-US" sz="1400" dirty="0">
                <a:latin typeface="+mn-ea"/>
              </a:rPr>
              <a:t>”</a:t>
            </a:r>
            <a:r>
              <a:rPr lang="ja-JP" sz="1400">
                <a:latin typeface="+mn-ea"/>
              </a:rPr>
              <a:t>，</a:t>
            </a:r>
            <a:endParaRPr lang="en-US" altLang="ja-JP" sz="1400" dirty="0">
              <a:latin typeface="+mn-ea"/>
            </a:endParaRPr>
          </a:p>
          <a:p>
            <a:r>
              <a:rPr lang="en-US" sz="1400" dirty="0">
                <a:latin typeface="+mn-ea"/>
                <a:hlinkClick r:id="rId3">
                  <a:extLst>
                    <a:ext uri="{A12FA001-AC4F-418D-AE19-62706E023703}">
                      <ahyp:hlinkClr xmlns:ahyp="http://schemas.microsoft.com/office/drawing/2018/hyperlinkcolor" val="tx"/>
                    </a:ext>
                  </a:extLst>
                </a:hlinkClick>
              </a:rPr>
              <a:t>https://www.maff.go.jp/j/seisan/tyozyu/higai/hogai_zyoukyou/</a:t>
            </a:r>
            <a:r>
              <a:rPr lang="en-US" sz="1400" dirty="0">
                <a:latin typeface="+mn-ea"/>
              </a:rPr>
              <a:t>, 2024年2月5日</a:t>
            </a:r>
            <a:r>
              <a:rPr lang="ja-JP" sz="1400">
                <a:latin typeface="+mn-ea"/>
              </a:rPr>
              <a:t>参照</a:t>
            </a:r>
            <a:r>
              <a:rPr lang="ja-JP" sz="1800">
                <a:latin typeface="+mn-ea"/>
              </a:rPr>
              <a:t>．</a:t>
            </a:r>
            <a:endParaRPr lang="en-US" sz="1800" dirty="0">
              <a:latin typeface="+mn-ea"/>
            </a:endParaRPr>
          </a:p>
        </p:txBody>
      </p:sp>
      <p:pic>
        <p:nvPicPr>
          <p:cNvPr id="14" name="図 13">
            <a:extLst>
              <a:ext uri="{FF2B5EF4-FFF2-40B4-BE49-F238E27FC236}">
                <a16:creationId xmlns:a16="http://schemas.microsoft.com/office/drawing/2014/main" id="{E908C252-707C-EB45-3E85-445D45CE19E6}"/>
              </a:ext>
            </a:extLst>
          </p:cNvPr>
          <p:cNvPicPr>
            <a:picLocks noChangeAspect="1"/>
          </p:cNvPicPr>
          <p:nvPr/>
        </p:nvPicPr>
        <p:blipFill rotWithShape="1">
          <a:blip r:embed="rId4">
            <a:extLst>
              <a:ext uri="{28A0092B-C50C-407E-A947-70E740481C1C}">
                <a14:useLocalDpi xmlns:a14="http://schemas.microsoft.com/office/drawing/2010/main" val="0"/>
              </a:ext>
            </a:extLst>
          </a:blip>
          <a:srcRect l="6962" t="9043" r="6168" b="40813"/>
          <a:stretch/>
        </p:blipFill>
        <p:spPr>
          <a:xfrm>
            <a:off x="5427339" y="1319102"/>
            <a:ext cx="5165548" cy="3858740"/>
          </a:xfrm>
          <a:prstGeom prst="rect">
            <a:avLst/>
          </a:prstGeom>
        </p:spPr>
      </p:pic>
      <p:sp>
        <p:nvSpPr>
          <p:cNvPr id="8" name="テキスト ボックス 7">
            <a:extLst>
              <a:ext uri="{FF2B5EF4-FFF2-40B4-BE49-F238E27FC236}">
                <a16:creationId xmlns:a16="http://schemas.microsoft.com/office/drawing/2014/main" id="{53C86B09-1FA9-DD5B-4D6D-6E0CEC8F51CB}"/>
              </a:ext>
            </a:extLst>
          </p:cNvPr>
          <p:cNvSpPr txBox="1"/>
          <p:nvPr/>
        </p:nvSpPr>
        <p:spPr>
          <a:xfrm>
            <a:off x="10542389" y="4636747"/>
            <a:ext cx="680670" cy="338554"/>
          </a:xfrm>
          <a:prstGeom prst="rect">
            <a:avLst/>
          </a:prstGeom>
          <a:noFill/>
        </p:spPr>
        <p:txBody>
          <a:bodyPr wrap="square" rtlCol="0">
            <a:spAutoFit/>
          </a:bodyPr>
          <a:lstStyle/>
          <a:p>
            <a:r>
              <a:rPr lang="en-US" altLang="ja-JP" sz="1600" dirty="0">
                <a:latin typeface="+mj-ea"/>
                <a:ea typeface="+mj-ea"/>
                <a:cs typeface="Meiryo UI" panose="020B0604030504040204" pitchFamily="50" charset="-128"/>
              </a:rPr>
              <a:t>[A-2]</a:t>
            </a:r>
            <a:endParaRPr kumimoji="1" lang="ja-JP" altLang="en-US" sz="1600">
              <a:latin typeface="+mj-ea"/>
              <a:ea typeface="+mj-ea"/>
              <a:cs typeface="Meiryo UI" panose="020B0604030504040204" pitchFamily="50" charset="-128"/>
            </a:endParaRPr>
          </a:p>
        </p:txBody>
      </p:sp>
    </p:spTree>
    <p:extLst>
      <p:ext uri="{BB962C8B-B14F-4D97-AF65-F5344CB8AC3E}">
        <p14:creationId xmlns:p14="http://schemas.microsoft.com/office/powerpoint/2010/main" val="124835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72CE02-0DAC-E209-C0BF-E2ABD9A7A8B6}"/>
              </a:ext>
            </a:extLst>
          </p:cNvPr>
          <p:cNvSpPr>
            <a:spLocks noGrp="1"/>
          </p:cNvSpPr>
          <p:nvPr>
            <p:ph type="title"/>
          </p:nvPr>
        </p:nvSpPr>
        <p:spPr/>
        <p:txBody>
          <a:bodyPr/>
          <a:lstStyle/>
          <a:p>
            <a:r>
              <a:rPr kumimoji="1" lang="ja-JP" altLang="en-US"/>
              <a:t>クラウドサーバの詳細構成</a:t>
            </a:r>
          </a:p>
        </p:txBody>
      </p:sp>
      <p:sp>
        <p:nvSpPr>
          <p:cNvPr id="4" name="スライド番号プレースホルダー 3">
            <a:extLst>
              <a:ext uri="{FF2B5EF4-FFF2-40B4-BE49-F238E27FC236}">
                <a16:creationId xmlns:a16="http://schemas.microsoft.com/office/drawing/2014/main" id="{2694CE6F-4442-48E9-A319-41355C9B82A8}"/>
              </a:ext>
            </a:extLst>
          </p:cNvPr>
          <p:cNvSpPr>
            <a:spLocks noGrp="1"/>
          </p:cNvSpPr>
          <p:nvPr>
            <p:ph type="sldNum" sz="quarter" idx="12"/>
          </p:nvPr>
        </p:nvSpPr>
        <p:spPr/>
        <p:txBody>
          <a:bodyPr/>
          <a:lstStyle/>
          <a:p>
            <a:fld id="{C049C153-E0B4-4CC2-8477-857F11E72140}" type="slidenum">
              <a:rPr lang="ja-JP" altLang="en-US" smtClean="0"/>
              <a:pPr/>
              <a:t>12</a:t>
            </a:fld>
            <a:endParaRPr lang="ja-JP" altLang="en-US" dirty="0"/>
          </a:p>
        </p:txBody>
      </p:sp>
      <p:sp>
        <p:nvSpPr>
          <p:cNvPr id="5" name="テキスト プレースホルダー 4">
            <a:extLst>
              <a:ext uri="{FF2B5EF4-FFF2-40B4-BE49-F238E27FC236}">
                <a16:creationId xmlns:a16="http://schemas.microsoft.com/office/drawing/2014/main" id="{461FBED5-F40C-CB70-C409-FCDC960E0BC5}"/>
              </a:ext>
            </a:extLst>
          </p:cNvPr>
          <p:cNvSpPr>
            <a:spLocks noGrp="1"/>
          </p:cNvSpPr>
          <p:nvPr>
            <p:ph type="body" sz="quarter" idx="13"/>
          </p:nvPr>
        </p:nvSpPr>
        <p:spPr/>
        <p:txBody>
          <a:bodyPr/>
          <a:lstStyle/>
          <a:p>
            <a:endParaRPr kumimoji="1" lang="ja-JP" altLang="en-US"/>
          </a:p>
        </p:txBody>
      </p:sp>
      <p:sp>
        <p:nvSpPr>
          <p:cNvPr id="33" name="角丸四角形 32">
            <a:extLst>
              <a:ext uri="{FF2B5EF4-FFF2-40B4-BE49-F238E27FC236}">
                <a16:creationId xmlns:a16="http://schemas.microsoft.com/office/drawing/2014/main" id="{B61C0E52-D25B-8D23-EA89-974E3D9723FA}"/>
              </a:ext>
            </a:extLst>
          </p:cNvPr>
          <p:cNvSpPr/>
          <p:nvPr/>
        </p:nvSpPr>
        <p:spPr>
          <a:xfrm>
            <a:off x="2263645" y="1448331"/>
            <a:ext cx="9383467" cy="4638158"/>
          </a:xfrm>
          <a:prstGeom prst="roundRect">
            <a:avLst>
              <a:gd name="adj" fmla="val 8763"/>
            </a:avLst>
          </a:prstGeom>
          <a:solidFill>
            <a:schemeClr val="bg1">
              <a:lumMod val="9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角丸四角形 33">
            <a:extLst>
              <a:ext uri="{FF2B5EF4-FFF2-40B4-BE49-F238E27FC236}">
                <a16:creationId xmlns:a16="http://schemas.microsoft.com/office/drawing/2014/main" id="{A71DA523-32A1-640D-4476-905B4CA04B10}"/>
              </a:ext>
            </a:extLst>
          </p:cNvPr>
          <p:cNvSpPr/>
          <p:nvPr/>
        </p:nvSpPr>
        <p:spPr>
          <a:xfrm>
            <a:off x="2709647" y="1665492"/>
            <a:ext cx="8875979" cy="3915960"/>
          </a:xfrm>
          <a:prstGeom prst="roundRect">
            <a:avLst>
              <a:gd name="adj" fmla="val 8763"/>
            </a:avLst>
          </a:prstGeom>
          <a:solidFill>
            <a:schemeClr val="bg1">
              <a:lumMod val="8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7B335ED5-FF3D-DA16-FFD5-84FF2D809D33}"/>
              </a:ext>
            </a:extLst>
          </p:cNvPr>
          <p:cNvSpPr/>
          <p:nvPr/>
        </p:nvSpPr>
        <p:spPr>
          <a:xfrm>
            <a:off x="5287154" y="1776385"/>
            <a:ext cx="1461816" cy="3633284"/>
          </a:xfrm>
          <a:prstGeom prst="roundRect">
            <a:avLst>
              <a:gd name="adj" fmla="val 8763"/>
            </a:avLst>
          </a:prstGeom>
          <a:solidFill>
            <a:schemeClr val="accent1">
              <a:lumMod val="40000"/>
              <a:lumOff val="60000"/>
            </a:schemeClr>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6" name="角丸四角形 35">
            <a:extLst>
              <a:ext uri="{FF2B5EF4-FFF2-40B4-BE49-F238E27FC236}">
                <a16:creationId xmlns:a16="http://schemas.microsoft.com/office/drawing/2014/main" id="{5B22C1F1-1BA2-BAF0-42AF-37C6A9DB2754}"/>
              </a:ext>
            </a:extLst>
          </p:cNvPr>
          <p:cNvSpPr/>
          <p:nvPr/>
        </p:nvSpPr>
        <p:spPr>
          <a:xfrm>
            <a:off x="8294987" y="3705598"/>
            <a:ext cx="1461816" cy="839458"/>
          </a:xfrm>
          <a:prstGeom prst="roundRect">
            <a:avLst>
              <a:gd name="adj" fmla="val 8763"/>
            </a:avLst>
          </a:prstGeom>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7A66DA78-6C45-0FCE-28B9-88B4C5E91A72}"/>
              </a:ext>
            </a:extLst>
          </p:cNvPr>
          <p:cNvSpPr/>
          <p:nvPr/>
        </p:nvSpPr>
        <p:spPr>
          <a:xfrm>
            <a:off x="2385533" y="1776385"/>
            <a:ext cx="1303250" cy="882408"/>
          </a:xfrm>
          <a:prstGeom prst="roundRect">
            <a:avLst>
              <a:gd name="adj" fmla="val 8763"/>
            </a:avLst>
          </a:prstGeom>
          <a:solidFill>
            <a:schemeClr val="accent2">
              <a:lumMod val="40000"/>
              <a:lumOff val="60000"/>
            </a:schemeClr>
          </a:solid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FA0917DA-3AA5-245F-8621-3FCAF4D13295}"/>
              </a:ext>
            </a:extLst>
          </p:cNvPr>
          <p:cNvSpPr/>
          <p:nvPr/>
        </p:nvSpPr>
        <p:spPr>
          <a:xfrm>
            <a:off x="3558733" y="1975071"/>
            <a:ext cx="1858471" cy="4460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Reverse</a:t>
            </a:r>
            <a:r>
              <a:rPr kumimoji="1" lang="ja-JP" altLang="en-US" sz="2000"/>
              <a:t> </a:t>
            </a:r>
            <a:r>
              <a:rPr kumimoji="1" lang="en-US" altLang="ja-JP" sz="2000" dirty="0"/>
              <a:t>Proxy</a:t>
            </a:r>
            <a:endParaRPr kumimoji="1" lang="ja-JP" altLang="en-US" sz="2000"/>
          </a:p>
        </p:txBody>
      </p:sp>
      <p:sp>
        <p:nvSpPr>
          <p:cNvPr id="39" name="正方形/長方形 38">
            <a:extLst>
              <a:ext uri="{FF2B5EF4-FFF2-40B4-BE49-F238E27FC236}">
                <a16:creationId xmlns:a16="http://schemas.microsoft.com/office/drawing/2014/main" id="{9BF15259-300F-6472-F84D-BA210E34C3EC}"/>
              </a:ext>
            </a:extLst>
          </p:cNvPr>
          <p:cNvSpPr/>
          <p:nvPr/>
        </p:nvSpPr>
        <p:spPr>
          <a:xfrm>
            <a:off x="6590404" y="1975071"/>
            <a:ext cx="1858471" cy="4460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Notification</a:t>
            </a:r>
            <a:r>
              <a:rPr lang="en-US" altLang="ja-JP" sz="2000" dirty="0"/>
              <a:t>-app</a:t>
            </a:r>
            <a:endParaRPr kumimoji="1" lang="ja-JP" altLang="en-US" sz="2000"/>
          </a:p>
        </p:txBody>
      </p:sp>
      <p:sp>
        <p:nvSpPr>
          <p:cNvPr id="40" name="正方形/長方形 39">
            <a:extLst>
              <a:ext uri="{FF2B5EF4-FFF2-40B4-BE49-F238E27FC236}">
                <a16:creationId xmlns:a16="http://schemas.microsoft.com/office/drawing/2014/main" id="{0C34013D-FE6E-B215-32F7-D776CE4070C0}"/>
              </a:ext>
            </a:extLst>
          </p:cNvPr>
          <p:cNvSpPr/>
          <p:nvPr/>
        </p:nvSpPr>
        <p:spPr>
          <a:xfrm>
            <a:off x="763438" y="4953541"/>
            <a:ext cx="1035869" cy="35503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ED84EF08-9C54-EC54-6E1D-2383BF78140F}"/>
              </a:ext>
            </a:extLst>
          </p:cNvPr>
          <p:cNvSpPr txBox="1"/>
          <p:nvPr/>
        </p:nvSpPr>
        <p:spPr>
          <a:xfrm>
            <a:off x="274138" y="5354089"/>
            <a:ext cx="2014469" cy="400110"/>
          </a:xfrm>
          <a:prstGeom prst="rect">
            <a:avLst/>
          </a:prstGeom>
          <a:noFill/>
        </p:spPr>
        <p:txBody>
          <a:bodyPr wrap="square" rtlCol="0">
            <a:spAutoFit/>
          </a:bodyPr>
          <a:lstStyle/>
          <a:p>
            <a:pPr algn="ctr"/>
            <a:r>
              <a:rPr kumimoji="1" lang="en-US" altLang="ja-JP" sz="2000" dirty="0"/>
              <a:t>docker container</a:t>
            </a:r>
            <a:endParaRPr kumimoji="1" lang="ja-JP" altLang="en-US" sz="2000"/>
          </a:p>
        </p:txBody>
      </p:sp>
      <p:sp>
        <p:nvSpPr>
          <p:cNvPr id="42" name="正方形/長方形 41">
            <a:extLst>
              <a:ext uri="{FF2B5EF4-FFF2-40B4-BE49-F238E27FC236}">
                <a16:creationId xmlns:a16="http://schemas.microsoft.com/office/drawing/2014/main" id="{38A67B8C-4E8E-C4CB-5F70-5117CCAFBD58}"/>
              </a:ext>
            </a:extLst>
          </p:cNvPr>
          <p:cNvSpPr/>
          <p:nvPr/>
        </p:nvSpPr>
        <p:spPr>
          <a:xfrm>
            <a:off x="6590404" y="2937550"/>
            <a:ext cx="1858471" cy="4460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Visualizer-app</a:t>
            </a:r>
            <a:endParaRPr kumimoji="1" lang="ja-JP" altLang="en-US" sz="2000"/>
          </a:p>
        </p:txBody>
      </p:sp>
      <p:sp>
        <p:nvSpPr>
          <p:cNvPr id="43" name="正方形/長方形 42">
            <a:extLst>
              <a:ext uri="{FF2B5EF4-FFF2-40B4-BE49-F238E27FC236}">
                <a16:creationId xmlns:a16="http://schemas.microsoft.com/office/drawing/2014/main" id="{50593573-F37C-7616-9021-F043AFEE3C87}"/>
              </a:ext>
            </a:extLst>
          </p:cNvPr>
          <p:cNvSpPr/>
          <p:nvPr/>
        </p:nvSpPr>
        <p:spPr>
          <a:xfrm>
            <a:off x="6590403" y="4862508"/>
            <a:ext cx="1858471" cy="4460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Analyzer-node</a:t>
            </a:r>
            <a:endParaRPr kumimoji="1" lang="ja-JP" altLang="en-US" sz="2000"/>
          </a:p>
        </p:txBody>
      </p:sp>
      <p:sp>
        <p:nvSpPr>
          <p:cNvPr id="44" name="正方形/長方形 43">
            <a:extLst>
              <a:ext uri="{FF2B5EF4-FFF2-40B4-BE49-F238E27FC236}">
                <a16:creationId xmlns:a16="http://schemas.microsoft.com/office/drawing/2014/main" id="{D2FEBDBB-B19F-EF93-8AD4-DADC4BDE4A75}"/>
              </a:ext>
            </a:extLst>
          </p:cNvPr>
          <p:cNvSpPr/>
          <p:nvPr/>
        </p:nvSpPr>
        <p:spPr>
          <a:xfrm>
            <a:off x="6590403" y="3902295"/>
            <a:ext cx="1858471" cy="4460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Database-API</a:t>
            </a:r>
            <a:endParaRPr kumimoji="1" lang="ja-JP" altLang="en-US" sz="2000"/>
          </a:p>
        </p:txBody>
      </p:sp>
      <p:sp>
        <p:nvSpPr>
          <p:cNvPr id="45" name="正方形/長方形 44">
            <a:extLst>
              <a:ext uri="{FF2B5EF4-FFF2-40B4-BE49-F238E27FC236}">
                <a16:creationId xmlns:a16="http://schemas.microsoft.com/office/drawing/2014/main" id="{E003A5C9-8D16-FF08-6D6E-7A1C97DE33DA}"/>
              </a:ext>
            </a:extLst>
          </p:cNvPr>
          <p:cNvSpPr/>
          <p:nvPr/>
        </p:nvSpPr>
        <p:spPr>
          <a:xfrm>
            <a:off x="9602915" y="3902295"/>
            <a:ext cx="1858471" cy="4460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Database</a:t>
            </a:r>
            <a:endParaRPr kumimoji="1" lang="ja-JP" altLang="en-US" sz="2000"/>
          </a:p>
        </p:txBody>
      </p:sp>
      <p:cxnSp>
        <p:nvCxnSpPr>
          <p:cNvPr id="46" name="直線コネクタ 45">
            <a:extLst>
              <a:ext uri="{FF2B5EF4-FFF2-40B4-BE49-F238E27FC236}">
                <a16:creationId xmlns:a16="http://schemas.microsoft.com/office/drawing/2014/main" id="{272424C6-3A91-6CA5-D8F8-223656DE8EB1}"/>
              </a:ext>
            </a:extLst>
          </p:cNvPr>
          <p:cNvCxnSpPr>
            <a:cxnSpLocks/>
            <a:stCxn id="58" idx="0"/>
            <a:endCxn id="38" idx="1"/>
          </p:cNvCxnSpPr>
          <p:nvPr/>
        </p:nvCxnSpPr>
        <p:spPr>
          <a:xfrm>
            <a:off x="2062988" y="2198103"/>
            <a:ext cx="1495745" cy="0"/>
          </a:xfrm>
          <a:prstGeom prst="line">
            <a:avLst/>
          </a:prstGeom>
          <a:ln w="28575"/>
        </p:spPr>
        <p:style>
          <a:lnRef idx="1">
            <a:schemeClr val="dk1"/>
          </a:lnRef>
          <a:fillRef idx="0">
            <a:schemeClr val="dk1"/>
          </a:fillRef>
          <a:effectRef idx="0">
            <a:schemeClr val="dk1"/>
          </a:effectRef>
          <a:fontRef idx="minor">
            <a:schemeClr val="tx1"/>
          </a:fontRef>
        </p:style>
      </p:cxnSp>
      <p:sp>
        <p:nvSpPr>
          <p:cNvPr id="47" name="テキスト ボックス 46">
            <a:extLst>
              <a:ext uri="{FF2B5EF4-FFF2-40B4-BE49-F238E27FC236}">
                <a16:creationId xmlns:a16="http://schemas.microsoft.com/office/drawing/2014/main" id="{DE5CBCA9-E964-722E-150E-AAFDD78DA40E}"/>
              </a:ext>
            </a:extLst>
          </p:cNvPr>
          <p:cNvSpPr txBox="1"/>
          <p:nvPr/>
        </p:nvSpPr>
        <p:spPr>
          <a:xfrm>
            <a:off x="2561830" y="1776100"/>
            <a:ext cx="1023157" cy="400110"/>
          </a:xfrm>
          <a:prstGeom prst="rect">
            <a:avLst/>
          </a:prstGeom>
          <a:noFill/>
        </p:spPr>
        <p:txBody>
          <a:bodyPr wrap="square" rtlCol="0">
            <a:spAutoFit/>
          </a:bodyPr>
          <a:lstStyle/>
          <a:p>
            <a:r>
              <a:rPr kumimoji="1" lang="en-US" altLang="ja-JP" sz="2000" dirty="0"/>
              <a:t>surface</a:t>
            </a:r>
            <a:endParaRPr kumimoji="1" lang="ja-JP" altLang="en-US" sz="2000"/>
          </a:p>
        </p:txBody>
      </p:sp>
      <p:sp>
        <p:nvSpPr>
          <p:cNvPr id="48" name="テキスト ボックス 47">
            <a:extLst>
              <a:ext uri="{FF2B5EF4-FFF2-40B4-BE49-F238E27FC236}">
                <a16:creationId xmlns:a16="http://schemas.microsoft.com/office/drawing/2014/main" id="{2CBC324B-0A89-EE5D-48F6-45A74E544792}"/>
              </a:ext>
            </a:extLst>
          </p:cNvPr>
          <p:cNvSpPr txBox="1"/>
          <p:nvPr/>
        </p:nvSpPr>
        <p:spPr>
          <a:xfrm>
            <a:off x="8555281" y="3679263"/>
            <a:ext cx="986148" cy="400110"/>
          </a:xfrm>
          <a:prstGeom prst="rect">
            <a:avLst/>
          </a:prstGeom>
          <a:noFill/>
        </p:spPr>
        <p:txBody>
          <a:bodyPr wrap="square" rtlCol="0">
            <a:spAutoFit/>
          </a:bodyPr>
          <a:lstStyle/>
          <a:p>
            <a:r>
              <a:rPr kumimoji="1" lang="en-US" altLang="ja-JP" sz="2000" dirty="0" err="1"/>
              <a:t>db</a:t>
            </a:r>
            <a:r>
              <a:rPr kumimoji="1" lang="en-US" altLang="ja-JP" sz="2000" dirty="0"/>
              <a:t>-bus</a:t>
            </a:r>
            <a:endParaRPr kumimoji="1" lang="ja-JP" altLang="en-US" sz="2000"/>
          </a:p>
        </p:txBody>
      </p:sp>
      <p:sp>
        <p:nvSpPr>
          <p:cNvPr id="49" name="テキスト ボックス 48">
            <a:extLst>
              <a:ext uri="{FF2B5EF4-FFF2-40B4-BE49-F238E27FC236}">
                <a16:creationId xmlns:a16="http://schemas.microsoft.com/office/drawing/2014/main" id="{00B922B3-53D9-D302-ECF5-CAB308A8BD5F}"/>
              </a:ext>
            </a:extLst>
          </p:cNvPr>
          <p:cNvSpPr txBox="1"/>
          <p:nvPr/>
        </p:nvSpPr>
        <p:spPr>
          <a:xfrm>
            <a:off x="5634994" y="1767449"/>
            <a:ext cx="859976" cy="400110"/>
          </a:xfrm>
          <a:prstGeom prst="rect">
            <a:avLst/>
          </a:prstGeom>
          <a:noFill/>
        </p:spPr>
        <p:txBody>
          <a:bodyPr wrap="square" rtlCol="0">
            <a:spAutoFit/>
          </a:bodyPr>
          <a:lstStyle/>
          <a:p>
            <a:r>
              <a:rPr kumimoji="1" lang="en-US" altLang="ja-JP" sz="2000" dirty="0"/>
              <a:t>inside</a:t>
            </a:r>
            <a:endParaRPr kumimoji="1" lang="ja-JP" altLang="en-US" sz="2000"/>
          </a:p>
        </p:txBody>
      </p:sp>
      <p:cxnSp>
        <p:nvCxnSpPr>
          <p:cNvPr id="50" name="直線コネクタ 49">
            <a:extLst>
              <a:ext uri="{FF2B5EF4-FFF2-40B4-BE49-F238E27FC236}">
                <a16:creationId xmlns:a16="http://schemas.microsoft.com/office/drawing/2014/main" id="{AAF0A723-AEF5-974C-3FCC-D028414647CE}"/>
              </a:ext>
            </a:extLst>
          </p:cNvPr>
          <p:cNvCxnSpPr>
            <a:cxnSpLocks/>
            <a:stCxn id="39" idx="1"/>
            <a:endCxn id="38" idx="3"/>
          </p:cNvCxnSpPr>
          <p:nvPr/>
        </p:nvCxnSpPr>
        <p:spPr>
          <a:xfrm flipH="1">
            <a:off x="5417204" y="2198103"/>
            <a:ext cx="1173200" cy="0"/>
          </a:xfrm>
          <a:prstGeom prst="line">
            <a:avLst/>
          </a:prstGeom>
          <a:ln w="28575"/>
        </p:spPr>
        <p:style>
          <a:lnRef idx="1">
            <a:schemeClr val="dk1"/>
          </a:lnRef>
          <a:fillRef idx="0">
            <a:schemeClr val="dk1"/>
          </a:fillRef>
          <a:effectRef idx="0">
            <a:schemeClr val="dk1"/>
          </a:effectRef>
          <a:fontRef idx="minor">
            <a:schemeClr val="tx1"/>
          </a:fontRef>
        </p:style>
      </p:cxnSp>
      <p:sp>
        <p:nvSpPr>
          <p:cNvPr id="51" name="テキスト ボックス 50">
            <a:extLst>
              <a:ext uri="{FF2B5EF4-FFF2-40B4-BE49-F238E27FC236}">
                <a16:creationId xmlns:a16="http://schemas.microsoft.com/office/drawing/2014/main" id="{DB5F3192-9FF5-1EAE-2F49-658417D812D3}"/>
              </a:ext>
            </a:extLst>
          </p:cNvPr>
          <p:cNvSpPr txBox="1"/>
          <p:nvPr/>
        </p:nvSpPr>
        <p:spPr>
          <a:xfrm>
            <a:off x="2384319" y="2238463"/>
            <a:ext cx="472873" cy="369332"/>
          </a:xfrm>
          <a:prstGeom prst="rect">
            <a:avLst/>
          </a:prstGeom>
          <a:noFill/>
        </p:spPr>
        <p:txBody>
          <a:bodyPr wrap="square" rtlCol="0">
            <a:spAutoFit/>
          </a:bodyPr>
          <a:lstStyle/>
          <a:p>
            <a:r>
              <a:rPr kumimoji="1" lang="en-US" altLang="ja-JP" dirty="0"/>
              <a:t>:80</a:t>
            </a:r>
            <a:endParaRPr kumimoji="1" lang="ja-JP" altLang="en-US"/>
          </a:p>
        </p:txBody>
      </p:sp>
      <p:cxnSp>
        <p:nvCxnSpPr>
          <p:cNvPr id="52" name="カギ線コネクタ 51">
            <a:extLst>
              <a:ext uri="{FF2B5EF4-FFF2-40B4-BE49-F238E27FC236}">
                <a16:creationId xmlns:a16="http://schemas.microsoft.com/office/drawing/2014/main" id="{75A02E8B-DD16-3911-B1A4-6A998387CCA3}"/>
              </a:ext>
            </a:extLst>
          </p:cNvPr>
          <p:cNvCxnSpPr>
            <a:cxnSpLocks/>
            <a:stCxn id="38" idx="3"/>
            <a:endCxn id="42" idx="1"/>
          </p:cNvCxnSpPr>
          <p:nvPr/>
        </p:nvCxnSpPr>
        <p:spPr>
          <a:xfrm>
            <a:off x="5417204" y="2198103"/>
            <a:ext cx="1173200" cy="962479"/>
          </a:xfrm>
          <a:prstGeom prst="bentConnector3">
            <a:avLst>
              <a:gd name="adj1" fmla="val 50000"/>
            </a:avLst>
          </a:prstGeom>
          <a:ln w="28575"/>
        </p:spPr>
        <p:style>
          <a:lnRef idx="1">
            <a:schemeClr val="dk1"/>
          </a:lnRef>
          <a:fillRef idx="0">
            <a:schemeClr val="dk1"/>
          </a:fillRef>
          <a:effectRef idx="0">
            <a:schemeClr val="dk1"/>
          </a:effectRef>
          <a:fontRef idx="minor">
            <a:schemeClr val="tx1"/>
          </a:fontRef>
        </p:style>
      </p:cxnSp>
      <p:cxnSp>
        <p:nvCxnSpPr>
          <p:cNvPr id="53" name="カギ線コネクタ 52">
            <a:extLst>
              <a:ext uri="{FF2B5EF4-FFF2-40B4-BE49-F238E27FC236}">
                <a16:creationId xmlns:a16="http://schemas.microsoft.com/office/drawing/2014/main" id="{C1EFFA9F-2CA0-490D-EEA1-4288EDD406C0}"/>
              </a:ext>
            </a:extLst>
          </p:cNvPr>
          <p:cNvCxnSpPr>
            <a:cxnSpLocks/>
            <a:stCxn id="38" idx="3"/>
            <a:endCxn id="44" idx="1"/>
          </p:cNvCxnSpPr>
          <p:nvPr/>
        </p:nvCxnSpPr>
        <p:spPr>
          <a:xfrm>
            <a:off x="5417204" y="2198103"/>
            <a:ext cx="1173199" cy="1927224"/>
          </a:xfrm>
          <a:prstGeom prst="bentConnector3">
            <a:avLst>
              <a:gd name="adj1" fmla="val 50000"/>
            </a:avLst>
          </a:prstGeom>
          <a:ln w="28575"/>
        </p:spPr>
        <p:style>
          <a:lnRef idx="1">
            <a:schemeClr val="dk1"/>
          </a:lnRef>
          <a:fillRef idx="0">
            <a:schemeClr val="dk1"/>
          </a:fillRef>
          <a:effectRef idx="0">
            <a:schemeClr val="dk1"/>
          </a:effectRef>
          <a:fontRef idx="minor">
            <a:schemeClr val="tx1"/>
          </a:fontRef>
        </p:style>
      </p:cxnSp>
      <p:cxnSp>
        <p:nvCxnSpPr>
          <p:cNvPr id="54" name="カギ線コネクタ 53">
            <a:extLst>
              <a:ext uri="{FF2B5EF4-FFF2-40B4-BE49-F238E27FC236}">
                <a16:creationId xmlns:a16="http://schemas.microsoft.com/office/drawing/2014/main" id="{EA88B83F-C1A7-C91F-F76A-351F32F3B7F0}"/>
              </a:ext>
            </a:extLst>
          </p:cNvPr>
          <p:cNvCxnSpPr>
            <a:cxnSpLocks/>
            <a:stCxn id="38" idx="3"/>
            <a:endCxn id="43" idx="1"/>
          </p:cNvCxnSpPr>
          <p:nvPr/>
        </p:nvCxnSpPr>
        <p:spPr>
          <a:xfrm>
            <a:off x="5417204" y="2198103"/>
            <a:ext cx="1173199" cy="2887437"/>
          </a:xfrm>
          <a:prstGeom prst="bentConnector3">
            <a:avLst>
              <a:gd name="adj1" fmla="val 50000"/>
            </a:avLst>
          </a:prstGeom>
          <a:ln w="28575"/>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FDEFB1AF-0F76-4712-2695-C62CE9A9AB87}"/>
              </a:ext>
            </a:extLst>
          </p:cNvPr>
          <p:cNvCxnSpPr>
            <a:cxnSpLocks/>
            <a:stCxn id="45" idx="1"/>
            <a:endCxn id="44" idx="3"/>
          </p:cNvCxnSpPr>
          <p:nvPr/>
        </p:nvCxnSpPr>
        <p:spPr>
          <a:xfrm flipH="1">
            <a:off x="8448874" y="4125327"/>
            <a:ext cx="1154041" cy="0"/>
          </a:xfrm>
          <a:prstGeom prst="line">
            <a:avLst/>
          </a:prstGeom>
          <a:ln w="28575"/>
        </p:spPr>
        <p:style>
          <a:lnRef idx="1">
            <a:schemeClr val="dk1"/>
          </a:lnRef>
          <a:fillRef idx="0">
            <a:schemeClr val="dk1"/>
          </a:fillRef>
          <a:effectRef idx="0">
            <a:schemeClr val="dk1"/>
          </a:effectRef>
          <a:fontRef idx="minor">
            <a:schemeClr val="tx1"/>
          </a:fontRef>
        </p:style>
      </p:cxnSp>
      <p:sp>
        <p:nvSpPr>
          <p:cNvPr id="56" name="テキスト ボックス 55">
            <a:extLst>
              <a:ext uri="{FF2B5EF4-FFF2-40B4-BE49-F238E27FC236}">
                <a16:creationId xmlns:a16="http://schemas.microsoft.com/office/drawing/2014/main" id="{23746E89-A90D-45B2-5D05-0E17B027D679}"/>
              </a:ext>
            </a:extLst>
          </p:cNvPr>
          <p:cNvSpPr txBox="1"/>
          <p:nvPr/>
        </p:nvSpPr>
        <p:spPr>
          <a:xfrm>
            <a:off x="3045377" y="4982430"/>
            <a:ext cx="2062324" cy="400110"/>
          </a:xfrm>
          <a:prstGeom prst="rect">
            <a:avLst/>
          </a:prstGeom>
          <a:noFill/>
        </p:spPr>
        <p:txBody>
          <a:bodyPr wrap="square" rtlCol="0">
            <a:spAutoFit/>
          </a:bodyPr>
          <a:lstStyle/>
          <a:p>
            <a:r>
              <a:rPr lang="en-US" altLang="ja-JP" sz="2000" dirty="0"/>
              <a:t>D</a:t>
            </a:r>
            <a:r>
              <a:rPr kumimoji="1" lang="en-US" altLang="ja-JP" sz="2000" dirty="0"/>
              <a:t>ocker</a:t>
            </a:r>
            <a:r>
              <a:rPr lang="en-US" altLang="ja-JP" sz="2000" dirty="0"/>
              <a:t> C</a:t>
            </a:r>
            <a:r>
              <a:rPr kumimoji="1" lang="en-US" altLang="ja-JP" sz="2000" dirty="0"/>
              <a:t>ompose</a:t>
            </a:r>
            <a:endParaRPr kumimoji="1" lang="ja-JP" altLang="en-US" sz="2000"/>
          </a:p>
        </p:txBody>
      </p:sp>
      <p:sp>
        <p:nvSpPr>
          <p:cNvPr id="57" name="テキスト ボックス 56">
            <a:extLst>
              <a:ext uri="{FF2B5EF4-FFF2-40B4-BE49-F238E27FC236}">
                <a16:creationId xmlns:a16="http://schemas.microsoft.com/office/drawing/2014/main" id="{6940A7B2-11D5-2AD9-7228-4AB69CAA4AC3}"/>
              </a:ext>
            </a:extLst>
          </p:cNvPr>
          <p:cNvSpPr txBox="1"/>
          <p:nvPr/>
        </p:nvSpPr>
        <p:spPr>
          <a:xfrm>
            <a:off x="3096561" y="2243782"/>
            <a:ext cx="472873" cy="369332"/>
          </a:xfrm>
          <a:prstGeom prst="rect">
            <a:avLst/>
          </a:prstGeom>
          <a:noFill/>
        </p:spPr>
        <p:txBody>
          <a:bodyPr wrap="square" rtlCol="0">
            <a:spAutoFit/>
          </a:bodyPr>
          <a:lstStyle/>
          <a:p>
            <a:r>
              <a:rPr kumimoji="1" lang="en-US" altLang="ja-JP" dirty="0"/>
              <a:t>:80</a:t>
            </a:r>
            <a:endParaRPr kumimoji="1" lang="ja-JP" altLang="en-US"/>
          </a:p>
        </p:txBody>
      </p:sp>
      <p:sp>
        <p:nvSpPr>
          <p:cNvPr id="58" name="雲 57">
            <a:extLst>
              <a:ext uri="{FF2B5EF4-FFF2-40B4-BE49-F238E27FC236}">
                <a16:creationId xmlns:a16="http://schemas.microsoft.com/office/drawing/2014/main" id="{F02773B7-2573-5C41-CE88-2E625A2FE3B7}"/>
              </a:ext>
            </a:extLst>
          </p:cNvPr>
          <p:cNvSpPr/>
          <p:nvPr/>
        </p:nvSpPr>
        <p:spPr>
          <a:xfrm>
            <a:off x="464342" y="1621021"/>
            <a:ext cx="1599979" cy="1154163"/>
          </a:xfrm>
          <a:prstGeom prst="cloud">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000" dirty="0"/>
              <a:t>Internet</a:t>
            </a:r>
            <a:endParaRPr kumimoji="1" lang="ja-JP" altLang="en-US" sz="2000"/>
          </a:p>
        </p:txBody>
      </p:sp>
      <p:sp>
        <p:nvSpPr>
          <p:cNvPr id="59" name="テキスト ボックス 58">
            <a:extLst>
              <a:ext uri="{FF2B5EF4-FFF2-40B4-BE49-F238E27FC236}">
                <a16:creationId xmlns:a16="http://schemas.microsoft.com/office/drawing/2014/main" id="{F81BE55C-8D26-0D35-46D3-423853CBAFBD}"/>
              </a:ext>
            </a:extLst>
          </p:cNvPr>
          <p:cNvSpPr txBox="1"/>
          <p:nvPr/>
        </p:nvSpPr>
        <p:spPr>
          <a:xfrm>
            <a:off x="2561830" y="5633915"/>
            <a:ext cx="2382359" cy="400110"/>
          </a:xfrm>
          <a:prstGeom prst="rect">
            <a:avLst/>
          </a:prstGeom>
          <a:noFill/>
        </p:spPr>
        <p:txBody>
          <a:bodyPr wrap="square" rtlCol="0">
            <a:spAutoFit/>
          </a:bodyPr>
          <a:lstStyle/>
          <a:p>
            <a:r>
              <a:rPr kumimoji="1" lang="en-US" altLang="ja-JP" sz="2000" dirty="0"/>
              <a:t>Cloud Server</a:t>
            </a:r>
            <a:endParaRPr kumimoji="1" lang="ja-JP" altLang="en-US" sz="2000"/>
          </a:p>
        </p:txBody>
      </p:sp>
    </p:spTree>
    <p:extLst>
      <p:ext uri="{BB962C8B-B14F-4D97-AF65-F5344CB8AC3E}">
        <p14:creationId xmlns:p14="http://schemas.microsoft.com/office/powerpoint/2010/main" val="316159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DACD1A-38F8-9AE6-AE25-0276D12D2F7E}"/>
              </a:ext>
            </a:extLst>
          </p:cNvPr>
          <p:cNvSpPr>
            <a:spLocks noGrp="1"/>
          </p:cNvSpPr>
          <p:nvPr>
            <p:ph type="title"/>
          </p:nvPr>
        </p:nvSpPr>
        <p:spPr/>
        <p:txBody>
          <a:bodyPr/>
          <a:lstStyle/>
          <a:p>
            <a:r>
              <a:rPr kumimoji="1" lang="en-US" altLang="ja-JP" dirty="0" err="1"/>
              <a:t>WebPush</a:t>
            </a:r>
            <a:r>
              <a:rPr kumimoji="1" lang="ja-JP" altLang="en-US"/>
              <a:t>対応のブラウザ</a:t>
            </a:r>
            <a:endParaRPr kumimoji="1" lang="ja-JP" altLang="en-US" b="1"/>
          </a:p>
        </p:txBody>
      </p:sp>
      <p:sp>
        <p:nvSpPr>
          <p:cNvPr id="3" name="コンテンツ プレースホルダー 2">
            <a:extLst>
              <a:ext uri="{FF2B5EF4-FFF2-40B4-BE49-F238E27FC236}">
                <a16:creationId xmlns:a16="http://schemas.microsoft.com/office/drawing/2014/main" id="{85872414-AE69-FD2B-4291-4395E29B02C2}"/>
              </a:ext>
            </a:extLst>
          </p:cNvPr>
          <p:cNvSpPr>
            <a:spLocks noGrp="1"/>
          </p:cNvSpPr>
          <p:nvPr>
            <p:ph idx="1"/>
          </p:nvPr>
        </p:nvSpPr>
        <p:spPr/>
        <p:txBody>
          <a:bodyPr/>
          <a:lstStyle/>
          <a:p>
            <a:r>
              <a:rPr kumimoji="1" lang="en-US" altLang="ja-JP" dirty="0"/>
              <a:t>Chrome</a:t>
            </a:r>
          </a:p>
          <a:p>
            <a:r>
              <a:rPr lang="en-US" altLang="ja-JP" dirty="0"/>
              <a:t>Edge</a:t>
            </a:r>
          </a:p>
          <a:p>
            <a:r>
              <a:rPr kumimoji="1" lang="en-US" altLang="ja-JP" dirty="0"/>
              <a:t>Firefox</a:t>
            </a:r>
          </a:p>
          <a:p>
            <a:r>
              <a:rPr lang="en-US" altLang="ja-JP" dirty="0"/>
              <a:t>Opera</a:t>
            </a:r>
          </a:p>
          <a:p>
            <a:r>
              <a:rPr kumimoji="1" lang="en-US" altLang="ja-JP" dirty="0"/>
              <a:t>Safari</a:t>
            </a:r>
            <a:endParaRPr kumimoji="1" lang="ja-JP" altLang="en-US"/>
          </a:p>
        </p:txBody>
      </p:sp>
      <p:sp>
        <p:nvSpPr>
          <p:cNvPr id="4" name="スライド番号プレースホルダー 3">
            <a:extLst>
              <a:ext uri="{FF2B5EF4-FFF2-40B4-BE49-F238E27FC236}">
                <a16:creationId xmlns:a16="http://schemas.microsoft.com/office/drawing/2014/main" id="{6E3B131D-BD27-D2C0-A1DE-E6388DFECA42}"/>
              </a:ext>
            </a:extLst>
          </p:cNvPr>
          <p:cNvSpPr>
            <a:spLocks noGrp="1"/>
          </p:cNvSpPr>
          <p:nvPr>
            <p:ph type="sldNum" sz="quarter" idx="12"/>
          </p:nvPr>
        </p:nvSpPr>
        <p:spPr/>
        <p:txBody>
          <a:bodyPr/>
          <a:lstStyle/>
          <a:p>
            <a:fld id="{C049C153-E0B4-4CC2-8477-857F11E72140}" type="slidenum">
              <a:rPr lang="ja-JP" altLang="en-US" smtClean="0"/>
              <a:pPr/>
              <a:t>13</a:t>
            </a:fld>
            <a:endParaRPr lang="ja-JP" altLang="en-US" dirty="0"/>
          </a:p>
        </p:txBody>
      </p:sp>
      <p:sp>
        <p:nvSpPr>
          <p:cNvPr id="5" name="テキスト プレースホルダー 4">
            <a:extLst>
              <a:ext uri="{FF2B5EF4-FFF2-40B4-BE49-F238E27FC236}">
                <a16:creationId xmlns:a16="http://schemas.microsoft.com/office/drawing/2014/main" id="{88B07836-776D-C16E-7BD4-F5B241C85FBA}"/>
              </a:ext>
            </a:extLst>
          </p:cNvPr>
          <p:cNvSpPr>
            <a:spLocks noGrp="1"/>
          </p:cNvSpPr>
          <p:nvPr>
            <p:ph type="body" sz="quarter" idx="13"/>
          </p:nvPr>
        </p:nvSpPr>
        <p:spPr/>
        <p:txBody>
          <a:bodyPr/>
          <a:lstStyle/>
          <a:p>
            <a:endParaRPr kumimoji="1" lang="ja-JP" altLang="en-US"/>
          </a:p>
        </p:txBody>
      </p:sp>
      <p:pic>
        <p:nvPicPr>
          <p:cNvPr id="6" name="コンテンツ プレースホルダー 9" descr="コンピューターのスクリーンショット&#10;&#10;自動的に生成された説明">
            <a:extLst>
              <a:ext uri="{FF2B5EF4-FFF2-40B4-BE49-F238E27FC236}">
                <a16:creationId xmlns:a16="http://schemas.microsoft.com/office/drawing/2014/main" id="{B405B4DD-1446-40AB-6DAE-8B3F7C117709}"/>
              </a:ext>
            </a:extLst>
          </p:cNvPr>
          <p:cNvPicPr>
            <a:picLocks noChangeAspect="1"/>
          </p:cNvPicPr>
          <p:nvPr/>
        </p:nvPicPr>
        <p:blipFill rotWithShape="1">
          <a:blip r:embed="rId2">
            <a:extLst>
              <a:ext uri="{28A0092B-C50C-407E-A947-70E740481C1C}">
                <a14:useLocalDpi xmlns:a14="http://schemas.microsoft.com/office/drawing/2010/main" val="0"/>
              </a:ext>
            </a:extLst>
          </a:blip>
          <a:srcRect l="26065" t="29286" r="21709" b="10782"/>
          <a:stretch/>
        </p:blipFill>
        <p:spPr>
          <a:xfrm>
            <a:off x="4818213" y="1293926"/>
            <a:ext cx="5958940" cy="4271695"/>
          </a:xfrm>
          <a:prstGeom prst="rect">
            <a:avLst/>
          </a:prstGeom>
        </p:spPr>
      </p:pic>
      <p:sp>
        <p:nvSpPr>
          <p:cNvPr id="7" name="テキスト ボックス 6">
            <a:extLst>
              <a:ext uri="{FF2B5EF4-FFF2-40B4-BE49-F238E27FC236}">
                <a16:creationId xmlns:a16="http://schemas.microsoft.com/office/drawing/2014/main" id="{31012CA5-8357-E7D8-7A8E-526DD1ECD2E2}"/>
              </a:ext>
            </a:extLst>
          </p:cNvPr>
          <p:cNvSpPr txBox="1"/>
          <p:nvPr/>
        </p:nvSpPr>
        <p:spPr>
          <a:xfrm>
            <a:off x="446532" y="5550156"/>
            <a:ext cx="85203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mn-ea"/>
              </a:rPr>
              <a:t>[A-3]</a:t>
            </a:r>
            <a:r>
              <a:rPr lang="ja-JP" sz="1400">
                <a:latin typeface="+mn-ea"/>
              </a:rPr>
              <a:t>：</a:t>
            </a:r>
            <a:r>
              <a:rPr lang="en-US" altLang="ja-JP" sz="1400" dirty="0">
                <a:latin typeface="+mn-ea"/>
              </a:rPr>
              <a:t>Mozilla Foundation.</a:t>
            </a:r>
            <a:r>
              <a:rPr lang="ja-JP" sz="1400">
                <a:latin typeface="+mn-ea"/>
              </a:rPr>
              <a:t>，</a:t>
            </a:r>
            <a:r>
              <a:rPr lang="en-US" altLang="ja-JP" sz="1400" dirty="0">
                <a:latin typeface="+mn-ea"/>
              </a:rPr>
              <a:t>“</a:t>
            </a:r>
            <a:r>
              <a:rPr lang="ja-JP" altLang="en-US" sz="1400">
                <a:latin typeface="+mn-ea"/>
              </a:rPr>
              <a:t>プッシュ </a:t>
            </a:r>
            <a:r>
              <a:rPr lang="en-US" altLang="zh-TW" sz="1400" dirty="0">
                <a:latin typeface="+mn-ea"/>
              </a:rPr>
              <a:t>API - MDN Web Docs</a:t>
            </a:r>
            <a:r>
              <a:rPr lang="en-US" sz="1400" dirty="0">
                <a:latin typeface="+mn-ea"/>
              </a:rPr>
              <a:t>”</a:t>
            </a:r>
            <a:r>
              <a:rPr lang="ja-JP" sz="1400">
                <a:latin typeface="+mn-ea"/>
              </a:rPr>
              <a:t>，</a:t>
            </a:r>
            <a:endParaRPr lang="en-US" altLang="ja-JP" sz="1400" dirty="0">
              <a:latin typeface="+mn-ea"/>
            </a:endParaRPr>
          </a:p>
          <a:p>
            <a:r>
              <a:rPr lang="en-US" sz="1400" dirty="0">
                <a:latin typeface="+mn-ea"/>
              </a:rPr>
              <a:t>https://</a:t>
            </a:r>
            <a:r>
              <a:rPr lang="en-US" sz="1400" dirty="0" err="1">
                <a:latin typeface="+mn-ea"/>
              </a:rPr>
              <a:t>developer.mozilla.org</a:t>
            </a:r>
            <a:r>
              <a:rPr lang="en-US" sz="1400" dirty="0">
                <a:latin typeface="+mn-ea"/>
              </a:rPr>
              <a:t>/ja/docs/Web/API/</a:t>
            </a:r>
            <a:r>
              <a:rPr lang="en-US" sz="1400" dirty="0" err="1">
                <a:latin typeface="+mn-ea"/>
              </a:rPr>
              <a:t>Push_API</a:t>
            </a:r>
            <a:r>
              <a:rPr lang="en-US" sz="1400" dirty="0">
                <a:latin typeface="+mn-ea"/>
              </a:rPr>
              <a:t>, 2024年2月6日</a:t>
            </a:r>
            <a:r>
              <a:rPr lang="ja-JP" sz="1400">
                <a:latin typeface="+mn-ea"/>
              </a:rPr>
              <a:t>参照</a:t>
            </a:r>
            <a:r>
              <a:rPr lang="ja-JP" sz="1800">
                <a:latin typeface="+mn-ea"/>
              </a:rPr>
              <a:t>．</a:t>
            </a:r>
            <a:endParaRPr lang="en-US" sz="1800" dirty="0">
              <a:latin typeface="+mn-ea"/>
            </a:endParaRPr>
          </a:p>
        </p:txBody>
      </p:sp>
      <p:sp>
        <p:nvSpPr>
          <p:cNvPr id="9" name="テキスト ボックス 8">
            <a:extLst>
              <a:ext uri="{FF2B5EF4-FFF2-40B4-BE49-F238E27FC236}">
                <a16:creationId xmlns:a16="http://schemas.microsoft.com/office/drawing/2014/main" id="{DEA00F25-B21C-6510-1282-A3E46506F20B}"/>
              </a:ext>
            </a:extLst>
          </p:cNvPr>
          <p:cNvSpPr txBox="1"/>
          <p:nvPr/>
        </p:nvSpPr>
        <p:spPr>
          <a:xfrm>
            <a:off x="10745270" y="5225520"/>
            <a:ext cx="680670" cy="338554"/>
          </a:xfrm>
          <a:prstGeom prst="rect">
            <a:avLst/>
          </a:prstGeom>
          <a:noFill/>
        </p:spPr>
        <p:txBody>
          <a:bodyPr wrap="square" rtlCol="0">
            <a:spAutoFit/>
          </a:bodyPr>
          <a:lstStyle/>
          <a:p>
            <a:r>
              <a:rPr lang="en-US" altLang="ja-JP" sz="1600" dirty="0">
                <a:latin typeface="+mj-ea"/>
                <a:ea typeface="+mj-ea"/>
                <a:cs typeface="Meiryo UI" panose="020B0604030504040204" pitchFamily="50" charset="-128"/>
              </a:rPr>
              <a:t>[A-3]</a:t>
            </a:r>
            <a:endParaRPr kumimoji="1" lang="ja-JP" altLang="en-US" sz="1600">
              <a:latin typeface="+mj-ea"/>
              <a:ea typeface="+mj-ea"/>
              <a:cs typeface="Meiryo UI" panose="020B0604030504040204" pitchFamily="50" charset="-128"/>
            </a:endParaRPr>
          </a:p>
        </p:txBody>
      </p:sp>
    </p:spTree>
    <p:extLst>
      <p:ext uri="{BB962C8B-B14F-4D97-AF65-F5344CB8AC3E}">
        <p14:creationId xmlns:p14="http://schemas.microsoft.com/office/powerpoint/2010/main" val="512836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382596-3F36-7BB5-22F6-3977DE80D75C}"/>
              </a:ext>
            </a:extLst>
          </p:cNvPr>
          <p:cNvSpPr>
            <a:spLocks noGrp="1"/>
          </p:cNvSpPr>
          <p:nvPr>
            <p:ph type="title"/>
          </p:nvPr>
        </p:nvSpPr>
        <p:spPr/>
        <p:txBody>
          <a:bodyPr>
            <a:normAutofit/>
          </a:bodyPr>
          <a:lstStyle/>
          <a:p>
            <a:r>
              <a:rPr kumimoji="1" lang="en-US" altLang="ja-JP" dirty="0" err="1"/>
              <a:t>WebPush</a:t>
            </a:r>
            <a:r>
              <a:rPr kumimoji="1" lang="ja-JP" altLang="en-US"/>
              <a:t>の仕組み</a:t>
            </a:r>
          </a:p>
        </p:txBody>
      </p:sp>
      <p:sp>
        <p:nvSpPr>
          <p:cNvPr id="4" name="スライド番号プレースホルダー 3">
            <a:extLst>
              <a:ext uri="{FF2B5EF4-FFF2-40B4-BE49-F238E27FC236}">
                <a16:creationId xmlns:a16="http://schemas.microsoft.com/office/drawing/2014/main" id="{49D10D4A-51F7-165B-C9EE-84F5FD7E412E}"/>
              </a:ext>
            </a:extLst>
          </p:cNvPr>
          <p:cNvSpPr>
            <a:spLocks noGrp="1"/>
          </p:cNvSpPr>
          <p:nvPr>
            <p:ph type="sldNum" sz="quarter" idx="12"/>
          </p:nvPr>
        </p:nvSpPr>
        <p:spPr/>
        <p:txBody>
          <a:bodyPr/>
          <a:lstStyle/>
          <a:p>
            <a:fld id="{C049C153-E0B4-4CC2-8477-857F11E72140}" type="slidenum">
              <a:rPr lang="ja-JP" altLang="en-US" smtClean="0"/>
              <a:pPr/>
              <a:t>14</a:t>
            </a:fld>
            <a:endParaRPr lang="ja-JP" altLang="en-US" dirty="0"/>
          </a:p>
        </p:txBody>
      </p:sp>
      <p:sp>
        <p:nvSpPr>
          <p:cNvPr id="5" name="テキスト プレースホルダー 4">
            <a:extLst>
              <a:ext uri="{FF2B5EF4-FFF2-40B4-BE49-F238E27FC236}">
                <a16:creationId xmlns:a16="http://schemas.microsoft.com/office/drawing/2014/main" id="{446198C9-4463-6549-759F-1878DFFD059C}"/>
              </a:ext>
            </a:extLst>
          </p:cNvPr>
          <p:cNvSpPr>
            <a:spLocks noGrp="1"/>
          </p:cNvSpPr>
          <p:nvPr>
            <p:ph type="body" sz="quarter" idx="13"/>
          </p:nvPr>
        </p:nvSpPr>
        <p:spPr/>
        <p:txBody>
          <a:bodyPr/>
          <a:lstStyle/>
          <a:p>
            <a:endParaRPr kumimoji="1" lang="ja-JP" altLang="en-US"/>
          </a:p>
        </p:txBody>
      </p:sp>
      <p:grpSp>
        <p:nvGrpSpPr>
          <p:cNvPr id="6" name="グループ化 5">
            <a:extLst>
              <a:ext uri="{FF2B5EF4-FFF2-40B4-BE49-F238E27FC236}">
                <a16:creationId xmlns:a16="http://schemas.microsoft.com/office/drawing/2014/main" id="{3DC7660D-3620-EFA5-D7AA-6E99B89EAF88}"/>
              </a:ext>
            </a:extLst>
          </p:cNvPr>
          <p:cNvGrpSpPr/>
          <p:nvPr/>
        </p:nvGrpSpPr>
        <p:grpSpPr>
          <a:xfrm>
            <a:off x="1998340" y="1636591"/>
            <a:ext cx="7722238" cy="4341366"/>
            <a:chOff x="241916" y="25125805"/>
            <a:chExt cx="7900089" cy="4441352"/>
          </a:xfrm>
        </p:grpSpPr>
        <p:sp>
          <p:nvSpPr>
            <p:cNvPr id="28" name="角丸四角形 27">
              <a:extLst>
                <a:ext uri="{FF2B5EF4-FFF2-40B4-BE49-F238E27FC236}">
                  <a16:creationId xmlns:a16="http://schemas.microsoft.com/office/drawing/2014/main" id="{8D10FE1F-20B5-379D-157A-C27028387270}"/>
                </a:ext>
              </a:extLst>
            </p:cNvPr>
            <p:cNvSpPr/>
            <p:nvPr/>
          </p:nvSpPr>
          <p:spPr>
            <a:xfrm>
              <a:off x="5411135" y="27447628"/>
              <a:ext cx="2611974" cy="1374045"/>
            </a:xfrm>
            <a:prstGeom prst="round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cxnSp>
          <p:nvCxnSpPr>
            <p:cNvPr id="8" name="直線矢印コネクタ 7">
              <a:extLst>
                <a:ext uri="{FF2B5EF4-FFF2-40B4-BE49-F238E27FC236}">
                  <a16:creationId xmlns:a16="http://schemas.microsoft.com/office/drawing/2014/main" id="{2C0BDC1F-D3EF-6890-0FDB-4D03F3CD209F}"/>
                </a:ext>
              </a:extLst>
            </p:cNvPr>
            <p:cNvCxnSpPr>
              <a:cxnSpLocks/>
            </p:cNvCxnSpPr>
            <p:nvPr/>
          </p:nvCxnSpPr>
          <p:spPr>
            <a:xfrm flipH="1">
              <a:off x="2879204" y="28159374"/>
              <a:ext cx="2054243" cy="0"/>
            </a:xfrm>
            <a:prstGeom prst="straightConnector1">
              <a:avLst/>
            </a:prstGeom>
            <a:ln w="5715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A8444081-AC1F-0851-1FFC-0DD0461C0529}"/>
                </a:ext>
              </a:extLst>
            </p:cNvPr>
            <p:cNvCxnSpPr>
              <a:cxnSpLocks/>
            </p:cNvCxnSpPr>
            <p:nvPr/>
          </p:nvCxnSpPr>
          <p:spPr>
            <a:xfrm>
              <a:off x="2900441" y="28427012"/>
              <a:ext cx="2054243" cy="0"/>
            </a:xfrm>
            <a:prstGeom prst="straightConnector1">
              <a:avLst/>
            </a:prstGeom>
            <a:ln w="5715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37B5BBD9-7830-FD49-2F52-124C401BAF58}"/>
                </a:ext>
              </a:extLst>
            </p:cNvPr>
            <p:cNvSpPr txBox="1"/>
            <p:nvPr/>
          </p:nvSpPr>
          <p:spPr>
            <a:xfrm>
              <a:off x="241916" y="28905940"/>
              <a:ext cx="2774184" cy="661217"/>
            </a:xfrm>
            <a:prstGeom prst="rect">
              <a:avLst/>
            </a:prstGeom>
            <a:noFill/>
          </p:spPr>
          <p:txBody>
            <a:bodyPr wrap="square" rtlCol="0">
              <a:spAutoFit/>
            </a:bodyPr>
            <a:lstStyle/>
            <a:p>
              <a:pPr algn="ctr"/>
              <a:r>
                <a:rPr kumimoji="1" lang="ja-JP" altLang="en-US" sz="3600">
                  <a:latin typeface="+mn-ea"/>
                </a:rPr>
                <a:t>ユーザ</a:t>
              </a:r>
            </a:p>
          </p:txBody>
        </p:sp>
        <p:sp>
          <p:nvSpPr>
            <p:cNvPr id="11" name="テキスト ボックス 10">
              <a:extLst>
                <a:ext uri="{FF2B5EF4-FFF2-40B4-BE49-F238E27FC236}">
                  <a16:creationId xmlns:a16="http://schemas.microsoft.com/office/drawing/2014/main" id="{667C2137-90AF-9E2D-9251-BE255E229CA7}"/>
                </a:ext>
              </a:extLst>
            </p:cNvPr>
            <p:cNvSpPr txBox="1"/>
            <p:nvPr/>
          </p:nvSpPr>
          <p:spPr>
            <a:xfrm>
              <a:off x="5314654" y="27790167"/>
              <a:ext cx="2774184" cy="661217"/>
            </a:xfrm>
            <a:prstGeom prst="rect">
              <a:avLst/>
            </a:prstGeom>
            <a:noFill/>
          </p:spPr>
          <p:txBody>
            <a:bodyPr wrap="square" rtlCol="0">
              <a:spAutoFit/>
            </a:bodyPr>
            <a:lstStyle/>
            <a:p>
              <a:pPr algn="ctr"/>
              <a:r>
                <a:rPr kumimoji="1" lang="en-US" altLang="ja-JP" sz="3600" dirty="0">
                  <a:latin typeface="+mn-ea"/>
                </a:rPr>
                <a:t>Web</a:t>
              </a:r>
              <a:r>
                <a:rPr kumimoji="1" lang="ja-JP" altLang="en-US" sz="3600">
                  <a:latin typeface="+mn-ea"/>
                </a:rPr>
                <a:t>サーバ</a:t>
              </a:r>
            </a:p>
          </p:txBody>
        </p:sp>
        <p:grpSp>
          <p:nvGrpSpPr>
            <p:cNvPr id="12" name="グループ化 11">
              <a:extLst>
                <a:ext uri="{FF2B5EF4-FFF2-40B4-BE49-F238E27FC236}">
                  <a16:creationId xmlns:a16="http://schemas.microsoft.com/office/drawing/2014/main" id="{5A10DCD8-3BFB-DDBA-6C4D-9F7A4A1F9756}"/>
                </a:ext>
              </a:extLst>
            </p:cNvPr>
            <p:cNvGrpSpPr/>
            <p:nvPr/>
          </p:nvGrpSpPr>
          <p:grpSpPr>
            <a:xfrm>
              <a:off x="2669955" y="25125805"/>
              <a:ext cx="2611974" cy="1374045"/>
              <a:chOff x="3483864" y="21819160"/>
              <a:chExt cx="2611974" cy="1374045"/>
            </a:xfrm>
          </p:grpSpPr>
          <p:sp>
            <p:nvSpPr>
              <p:cNvPr id="26" name="角丸四角形 25">
                <a:extLst>
                  <a:ext uri="{FF2B5EF4-FFF2-40B4-BE49-F238E27FC236}">
                    <a16:creationId xmlns:a16="http://schemas.microsoft.com/office/drawing/2014/main" id="{B7F043EE-E8EC-B0FD-6340-587B2E9932F3}"/>
                  </a:ext>
                </a:extLst>
              </p:cNvPr>
              <p:cNvSpPr/>
              <p:nvPr/>
            </p:nvSpPr>
            <p:spPr>
              <a:xfrm>
                <a:off x="3483864" y="21819160"/>
                <a:ext cx="2611974" cy="1374045"/>
              </a:xfrm>
              <a:prstGeom prst="round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27" name="テキスト ボックス 26">
                <a:extLst>
                  <a:ext uri="{FF2B5EF4-FFF2-40B4-BE49-F238E27FC236}">
                    <a16:creationId xmlns:a16="http://schemas.microsoft.com/office/drawing/2014/main" id="{970F87AA-F9F1-924A-78B3-6B02E255474A}"/>
                  </a:ext>
                </a:extLst>
              </p:cNvPr>
              <p:cNvSpPr txBox="1"/>
              <p:nvPr/>
            </p:nvSpPr>
            <p:spPr>
              <a:xfrm>
                <a:off x="3815836" y="21906017"/>
                <a:ext cx="1948031" cy="1227974"/>
              </a:xfrm>
              <a:prstGeom prst="rect">
                <a:avLst/>
              </a:prstGeom>
              <a:noFill/>
            </p:spPr>
            <p:txBody>
              <a:bodyPr wrap="square" rtlCol="0">
                <a:spAutoFit/>
              </a:bodyPr>
              <a:lstStyle/>
              <a:p>
                <a:pPr algn="ctr"/>
                <a:r>
                  <a:rPr kumimoji="1" lang="en-US" altLang="ja-JP" sz="3600" dirty="0">
                    <a:latin typeface="+mn-ea"/>
                  </a:rPr>
                  <a:t>Service</a:t>
                </a:r>
                <a:br>
                  <a:rPr kumimoji="1" lang="en-US" altLang="ja-JP" sz="3600" dirty="0">
                    <a:latin typeface="+mn-ea"/>
                  </a:rPr>
                </a:br>
                <a:r>
                  <a:rPr kumimoji="1" lang="en-US" altLang="ja-JP" sz="3600" dirty="0">
                    <a:latin typeface="+mn-ea"/>
                  </a:rPr>
                  <a:t>Worker</a:t>
                </a:r>
                <a:endParaRPr kumimoji="1" lang="ja-JP" altLang="en-US" sz="3600">
                  <a:latin typeface="+mn-ea"/>
                </a:endParaRPr>
              </a:p>
            </p:txBody>
          </p:sp>
        </p:grpSp>
        <p:cxnSp>
          <p:nvCxnSpPr>
            <p:cNvPr id="15" name="直線矢印コネクタ 14">
              <a:extLst>
                <a:ext uri="{FF2B5EF4-FFF2-40B4-BE49-F238E27FC236}">
                  <a16:creationId xmlns:a16="http://schemas.microsoft.com/office/drawing/2014/main" id="{70A6542B-BBF1-0045-E548-B837E0438A73}"/>
                </a:ext>
              </a:extLst>
            </p:cNvPr>
            <p:cNvCxnSpPr>
              <a:cxnSpLocks/>
            </p:cNvCxnSpPr>
            <p:nvPr/>
          </p:nvCxnSpPr>
          <p:spPr>
            <a:xfrm flipH="1">
              <a:off x="1937957" y="26594913"/>
              <a:ext cx="720000" cy="7200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ABD27742-387A-2948-71E4-4E6BB7DC3834}"/>
                </a:ext>
              </a:extLst>
            </p:cNvPr>
            <p:cNvSpPr txBox="1"/>
            <p:nvPr/>
          </p:nvSpPr>
          <p:spPr>
            <a:xfrm>
              <a:off x="931061" y="25972373"/>
              <a:ext cx="1328648" cy="1102027"/>
            </a:xfrm>
            <a:prstGeom prst="rect">
              <a:avLst/>
            </a:prstGeom>
            <a:noFill/>
          </p:spPr>
          <p:txBody>
            <a:bodyPr wrap="square" rtlCol="0">
              <a:spAutoFit/>
            </a:bodyPr>
            <a:lstStyle/>
            <a:p>
              <a:pPr algn="ctr"/>
              <a:r>
                <a:rPr kumimoji="1" lang="en-US" altLang="ja-JP" sz="3200">
                  <a:latin typeface="+mn-ea"/>
                </a:rPr>
                <a:t>Push</a:t>
              </a:r>
              <a:r>
                <a:rPr kumimoji="1" lang="ja-JP" altLang="en-US" sz="3200">
                  <a:latin typeface="+mn-ea"/>
                </a:rPr>
                <a:t>通知</a:t>
              </a:r>
            </a:p>
          </p:txBody>
        </p:sp>
        <p:cxnSp>
          <p:nvCxnSpPr>
            <p:cNvPr id="17" name="直線矢印コネクタ 16">
              <a:extLst>
                <a:ext uri="{FF2B5EF4-FFF2-40B4-BE49-F238E27FC236}">
                  <a16:creationId xmlns:a16="http://schemas.microsoft.com/office/drawing/2014/main" id="{95BB764D-6507-FDB5-0287-F404026C1F85}"/>
                </a:ext>
              </a:extLst>
            </p:cNvPr>
            <p:cNvCxnSpPr>
              <a:cxnSpLocks/>
            </p:cNvCxnSpPr>
            <p:nvPr/>
          </p:nvCxnSpPr>
          <p:spPr>
            <a:xfrm flipH="1" flipV="1">
              <a:off x="5540257" y="26534512"/>
              <a:ext cx="720000" cy="720000"/>
            </a:xfrm>
            <a:prstGeom prst="straightConnector1">
              <a:avLst/>
            </a:prstGeom>
            <a:ln w="5715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71B84CB-9EE3-6E2A-9E51-3BFC70E42DFB}"/>
                </a:ext>
              </a:extLst>
            </p:cNvPr>
            <p:cNvCxnSpPr>
              <a:cxnSpLocks/>
            </p:cNvCxnSpPr>
            <p:nvPr/>
          </p:nvCxnSpPr>
          <p:spPr>
            <a:xfrm>
              <a:off x="5260672" y="26653040"/>
              <a:ext cx="654545" cy="654545"/>
            </a:xfrm>
            <a:prstGeom prst="straightConnector1">
              <a:avLst/>
            </a:prstGeom>
            <a:ln w="5715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A388790E-0828-AB57-5CBC-3E87E0834E1C}"/>
                </a:ext>
              </a:extLst>
            </p:cNvPr>
            <p:cNvSpPr txBox="1"/>
            <p:nvPr/>
          </p:nvSpPr>
          <p:spPr>
            <a:xfrm>
              <a:off x="5791313" y="26146196"/>
              <a:ext cx="2350692" cy="598243"/>
            </a:xfrm>
            <a:prstGeom prst="rect">
              <a:avLst/>
            </a:prstGeom>
            <a:noFill/>
          </p:spPr>
          <p:txBody>
            <a:bodyPr wrap="square" rtlCol="0">
              <a:spAutoFit/>
            </a:bodyPr>
            <a:lstStyle/>
            <a:p>
              <a:pPr algn="ctr"/>
              <a:r>
                <a:rPr kumimoji="1" lang="ja-JP" altLang="en-US" sz="3200">
                  <a:latin typeface="+mn-ea"/>
                </a:rPr>
                <a:t>通知信号</a:t>
              </a:r>
            </a:p>
          </p:txBody>
        </p:sp>
        <p:pic>
          <p:nvPicPr>
            <p:cNvPr id="22" name="グラフィックス 21" descr="スマート フォン 枠線">
              <a:extLst>
                <a:ext uri="{FF2B5EF4-FFF2-40B4-BE49-F238E27FC236}">
                  <a16:creationId xmlns:a16="http://schemas.microsoft.com/office/drawing/2014/main" id="{AE52611A-FA81-9B45-AB05-3C5D453CFE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7311" y="27447628"/>
              <a:ext cx="1603806" cy="1603817"/>
            </a:xfrm>
            <a:prstGeom prst="rect">
              <a:avLst/>
            </a:prstGeom>
          </p:spPr>
        </p:pic>
        <p:sp>
          <p:nvSpPr>
            <p:cNvPr id="23" name="テキスト ボックス 22">
              <a:extLst>
                <a:ext uri="{FF2B5EF4-FFF2-40B4-BE49-F238E27FC236}">
                  <a16:creationId xmlns:a16="http://schemas.microsoft.com/office/drawing/2014/main" id="{A4D92C5C-90BF-1D0D-2CBE-C472B255EC9C}"/>
                </a:ext>
              </a:extLst>
            </p:cNvPr>
            <p:cNvSpPr txBox="1"/>
            <p:nvPr/>
          </p:nvSpPr>
          <p:spPr>
            <a:xfrm>
              <a:off x="2540470" y="27536001"/>
              <a:ext cx="2774184" cy="598243"/>
            </a:xfrm>
            <a:prstGeom prst="rect">
              <a:avLst/>
            </a:prstGeom>
            <a:noFill/>
          </p:spPr>
          <p:txBody>
            <a:bodyPr wrap="square" rtlCol="0">
              <a:spAutoFit/>
            </a:bodyPr>
            <a:lstStyle/>
            <a:p>
              <a:pPr algn="ctr"/>
              <a:r>
                <a:rPr kumimoji="1" lang="ja-JP" altLang="en-US" sz="3200">
                  <a:latin typeface="+mn-ea"/>
                </a:rPr>
                <a:t>通知許可申請</a:t>
              </a:r>
            </a:p>
          </p:txBody>
        </p:sp>
        <p:cxnSp>
          <p:nvCxnSpPr>
            <p:cNvPr id="24" name="直線矢印コネクタ 23">
              <a:extLst>
                <a:ext uri="{FF2B5EF4-FFF2-40B4-BE49-F238E27FC236}">
                  <a16:creationId xmlns:a16="http://schemas.microsoft.com/office/drawing/2014/main" id="{4145C4C8-17E9-72CC-155E-437EABC826F4}"/>
                </a:ext>
              </a:extLst>
            </p:cNvPr>
            <p:cNvCxnSpPr>
              <a:cxnSpLocks/>
            </p:cNvCxnSpPr>
            <p:nvPr/>
          </p:nvCxnSpPr>
          <p:spPr>
            <a:xfrm flipH="1" flipV="1">
              <a:off x="5545459" y="26241544"/>
              <a:ext cx="1054152" cy="105415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2070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E8EB2-5ADB-46D9-0B65-52691BC6524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7BF1C15-1AF0-811B-E100-2DAB9EC49D55}"/>
              </a:ext>
            </a:extLst>
          </p:cNvPr>
          <p:cNvSpPr>
            <a:spLocks noGrp="1"/>
          </p:cNvSpPr>
          <p:nvPr>
            <p:ph type="title"/>
          </p:nvPr>
        </p:nvSpPr>
        <p:spPr/>
        <p:txBody>
          <a:bodyPr>
            <a:normAutofit/>
          </a:bodyPr>
          <a:lstStyle/>
          <a:p>
            <a:r>
              <a:rPr kumimoji="1" lang="en-US" altLang="ja-JP" dirty="0" err="1"/>
              <a:t>WebPush</a:t>
            </a:r>
            <a:r>
              <a:rPr kumimoji="1" lang="ja-JP" altLang="en-US"/>
              <a:t>の仕組み</a:t>
            </a:r>
          </a:p>
        </p:txBody>
      </p:sp>
      <p:sp>
        <p:nvSpPr>
          <p:cNvPr id="4" name="スライド番号プレースホルダー 3">
            <a:extLst>
              <a:ext uri="{FF2B5EF4-FFF2-40B4-BE49-F238E27FC236}">
                <a16:creationId xmlns:a16="http://schemas.microsoft.com/office/drawing/2014/main" id="{1FAC3A0D-CFCA-088F-9C4C-6ADED78B4C9F}"/>
              </a:ext>
            </a:extLst>
          </p:cNvPr>
          <p:cNvSpPr>
            <a:spLocks noGrp="1"/>
          </p:cNvSpPr>
          <p:nvPr>
            <p:ph type="sldNum" sz="quarter" idx="12"/>
          </p:nvPr>
        </p:nvSpPr>
        <p:spPr/>
        <p:txBody>
          <a:bodyPr/>
          <a:lstStyle/>
          <a:p>
            <a:fld id="{C049C153-E0B4-4CC2-8477-857F11E72140}" type="slidenum">
              <a:rPr lang="ja-JP" altLang="en-US" smtClean="0"/>
              <a:pPr/>
              <a:t>15</a:t>
            </a:fld>
            <a:endParaRPr lang="ja-JP" altLang="en-US" dirty="0"/>
          </a:p>
        </p:txBody>
      </p:sp>
      <p:sp>
        <p:nvSpPr>
          <p:cNvPr id="5" name="テキスト プレースホルダー 4">
            <a:extLst>
              <a:ext uri="{FF2B5EF4-FFF2-40B4-BE49-F238E27FC236}">
                <a16:creationId xmlns:a16="http://schemas.microsoft.com/office/drawing/2014/main" id="{C67AF5D8-1E1E-426A-143C-BB8E2400335E}"/>
              </a:ext>
            </a:extLst>
          </p:cNvPr>
          <p:cNvSpPr>
            <a:spLocks noGrp="1"/>
          </p:cNvSpPr>
          <p:nvPr>
            <p:ph type="body" sz="quarter" idx="13"/>
          </p:nvPr>
        </p:nvSpPr>
        <p:spPr/>
        <p:txBody>
          <a:bodyPr/>
          <a:lstStyle/>
          <a:p>
            <a:endParaRPr kumimoji="1" lang="ja-JP" altLang="en-US"/>
          </a:p>
        </p:txBody>
      </p:sp>
      <p:grpSp>
        <p:nvGrpSpPr>
          <p:cNvPr id="49" name="グループ化 48">
            <a:extLst>
              <a:ext uri="{FF2B5EF4-FFF2-40B4-BE49-F238E27FC236}">
                <a16:creationId xmlns:a16="http://schemas.microsoft.com/office/drawing/2014/main" id="{D2D8FC41-4A90-2F42-498E-A58F1C01F684}"/>
              </a:ext>
            </a:extLst>
          </p:cNvPr>
          <p:cNvGrpSpPr/>
          <p:nvPr/>
        </p:nvGrpSpPr>
        <p:grpSpPr>
          <a:xfrm>
            <a:off x="726735" y="1489142"/>
            <a:ext cx="10507872" cy="4281239"/>
            <a:chOff x="1093760" y="1459161"/>
            <a:chExt cx="10507872" cy="4281239"/>
          </a:xfrm>
        </p:grpSpPr>
        <p:sp>
          <p:nvSpPr>
            <p:cNvPr id="19" name="正方形/長方形 18">
              <a:extLst>
                <a:ext uri="{FF2B5EF4-FFF2-40B4-BE49-F238E27FC236}">
                  <a16:creationId xmlns:a16="http://schemas.microsoft.com/office/drawing/2014/main" id="{32CC6101-77A1-7CF0-AF00-56C1BA90474F}"/>
                </a:ext>
              </a:extLst>
            </p:cNvPr>
            <p:cNvSpPr/>
            <p:nvPr/>
          </p:nvSpPr>
          <p:spPr>
            <a:xfrm>
              <a:off x="1093760" y="1459161"/>
              <a:ext cx="2653572" cy="82914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a:t>利用者</a:t>
              </a:r>
              <a:br>
                <a:rPr lang="en-US" altLang="ja-JP" sz="2400" dirty="0"/>
              </a:br>
              <a:r>
                <a:rPr lang="en-US" altLang="ja-JP" sz="2400" dirty="0"/>
                <a:t>(</a:t>
              </a:r>
              <a:r>
                <a:rPr lang="ja-JP" altLang="en-US" sz="2400"/>
                <a:t>ブラウザ</a:t>
              </a:r>
              <a:r>
                <a:rPr lang="en-US" altLang="ja-JP" sz="2400" dirty="0"/>
                <a:t>)</a:t>
              </a:r>
              <a:endParaRPr kumimoji="1" lang="ja-JP" altLang="en-US" sz="2400"/>
            </a:p>
          </p:txBody>
        </p:sp>
        <p:sp>
          <p:nvSpPr>
            <p:cNvPr id="20" name="正方形/長方形 19">
              <a:extLst>
                <a:ext uri="{FF2B5EF4-FFF2-40B4-BE49-F238E27FC236}">
                  <a16:creationId xmlns:a16="http://schemas.microsoft.com/office/drawing/2014/main" id="{FF1CDC18-178D-955A-284A-ED0BAAFE87F2}"/>
                </a:ext>
              </a:extLst>
            </p:cNvPr>
            <p:cNvSpPr/>
            <p:nvPr/>
          </p:nvSpPr>
          <p:spPr>
            <a:xfrm>
              <a:off x="5020908" y="1459161"/>
              <a:ext cx="2653574" cy="82914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2400" dirty="0"/>
                <a:t>Push</a:t>
              </a:r>
              <a:r>
                <a:rPr lang="ja-JP" altLang="en-US" sz="2400"/>
                <a:t>サーバ</a:t>
              </a:r>
              <a:endParaRPr kumimoji="1" lang="ja-JP" altLang="en-US" sz="2400"/>
            </a:p>
          </p:txBody>
        </p:sp>
        <p:sp>
          <p:nvSpPr>
            <p:cNvPr id="21" name="正方形/長方形 20">
              <a:extLst>
                <a:ext uri="{FF2B5EF4-FFF2-40B4-BE49-F238E27FC236}">
                  <a16:creationId xmlns:a16="http://schemas.microsoft.com/office/drawing/2014/main" id="{6B96CF37-0CBB-F372-1702-E1D00EE44F61}"/>
                </a:ext>
              </a:extLst>
            </p:cNvPr>
            <p:cNvSpPr/>
            <p:nvPr/>
          </p:nvSpPr>
          <p:spPr>
            <a:xfrm>
              <a:off x="8948058" y="1459161"/>
              <a:ext cx="2653574" cy="829142"/>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400"/>
                <a:t>アプリケーションサーバ</a:t>
              </a:r>
              <a:endParaRPr kumimoji="1" lang="ja-JP" altLang="en-US" sz="2400"/>
            </a:p>
          </p:txBody>
        </p:sp>
        <p:cxnSp>
          <p:nvCxnSpPr>
            <p:cNvPr id="22" name="直線矢印コネクタ 21">
              <a:extLst>
                <a:ext uri="{FF2B5EF4-FFF2-40B4-BE49-F238E27FC236}">
                  <a16:creationId xmlns:a16="http://schemas.microsoft.com/office/drawing/2014/main" id="{58A7DFA5-1DC3-DC48-8687-E7AFCB263DF4}"/>
                </a:ext>
              </a:extLst>
            </p:cNvPr>
            <p:cNvCxnSpPr>
              <a:cxnSpLocks/>
            </p:cNvCxnSpPr>
            <p:nvPr/>
          </p:nvCxnSpPr>
          <p:spPr>
            <a:xfrm>
              <a:off x="2419685" y="3120372"/>
              <a:ext cx="3928010" cy="0"/>
            </a:xfrm>
            <a:prstGeom prst="straightConnector1">
              <a:avLst/>
            </a:prstGeom>
            <a:ln w="38100" cap="flat">
              <a:headEnd w="med" len="lg"/>
              <a:tailEnd type="triangle" w="lg" len="lg"/>
            </a:ln>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ED2AB1FA-EB40-535A-90E7-0AADEA8436BE}"/>
                </a:ext>
              </a:extLst>
            </p:cNvPr>
            <p:cNvCxnSpPr>
              <a:cxnSpLocks/>
              <a:stCxn id="19" idx="2"/>
            </p:cNvCxnSpPr>
            <p:nvPr/>
          </p:nvCxnSpPr>
          <p:spPr>
            <a:xfrm>
              <a:off x="2420546" y="2288303"/>
              <a:ext cx="0" cy="3452097"/>
            </a:xfrm>
            <a:prstGeom prst="line">
              <a:avLst/>
            </a:prstGeom>
            <a:ln w="38100"/>
          </p:spPr>
          <p:style>
            <a:lnRef idx="1">
              <a:schemeClr val="dk1"/>
            </a:lnRef>
            <a:fillRef idx="0">
              <a:schemeClr val="dk1"/>
            </a:fillRef>
            <a:effectRef idx="0">
              <a:schemeClr val="dk1"/>
            </a:effectRef>
            <a:fontRef idx="minor">
              <a:schemeClr val="tx1"/>
            </a:fontRef>
          </p:style>
        </p:cxnSp>
        <p:sp>
          <p:nvSpPr>
            <p:cNvPr id="26" name="テキスト ボックス 25">
              <a:extLst>
                <a:ext uri="{FF2B5EF4-FFF2-40B4-BE49-F238E27FC236}">
                  <a16:creationId xmlns:a16="http://schemas.microsoft.com/office/drawing/2014/main" id="{25B32CED-B4DF-350E-DBEE-B80914EE25B0}"/>
                </a:ext>
              </a:extLst>
            </p:cNvPr>
            <p:cNvSpPr txBox="1"/>
            <p:nvPr/>
          </p:nvSpPr>
          <p:spPr>
            <a:xfrm>
              <a:off x="3288308" y="2653615"/>
              <a:ext cx="2191626" cy="461665"/>
            </a:xfrm>
            <a:prstGeom prst="rect">
              <a:avLst/>
            </a:prstGeom>
            <a:noFill/>
            <a:ln w="38100">
              <a:noFill/>
            </a:ln>
          </p:spPr>
          <p:txBody>
            <a:bodyPr wrap="none" rtlCol="0">
              <a:spAutoFit/>
            </a:bodyPr>
            <a:lstStyle/>
            <a:p>
              <a:r>
                <a:rPr kumimoji="1" lang="ja-JP" altLang="en-US" sz="2400"/>
                <a:t>登録</a:t>
              </a:r>
              <a:r>
                <a:rPr kumimoji="1" lang="en-US" altLang="ja-JP" sz="2400" dirty="0"/>
                <a:t>(Subscribe)</a:t>
              </a:r>
              <a:endParaRPr kumimoji="1" lang="ja-JP" altLang="en-US" sz="2400"/>
            </a:p>
          </p:txBody>
        </p:sp>
        <p:cxnSp>
          <p:nvCxnSpPr>
            <p:cNvPr id="27" name="直線矢印コネクタ 26">
              <a:extLst>
                <a:ext uri="{FF2B5EF4-FFF2-40B4-BE49-F238E27FC236}">
                  <a16:creationId xmlns:a16="http://schemas.microsoft.com/office/drawing/2014/main" id="{4705FE43-34F9-77EB-C837-CE04FBF6516B}"/>
                </a:ext>
              </a:extLst>
            </p:cNvPr>
            <p:cNvCxnSpPr>
              <a:cxnSpLocks/>
            </p:cNvCxnSpPr>
            <p:nvPr/>
          </p:nvCxnSpPr>
          <p:spPr>
            <a:xfrm>
              <a:off x="2419685" y="3799229"/>
              <a:ext cx="7855160" cy="0"/>
            </a:xfrm>
            <a:prstGeom prst="straightConnector1">
              <a:avLst/>
            </a:prstGeom>
            <a:ln w="38100" cap="flat">
              <a:tailEnd type="triangle" w="lg" len="lg"/>
            </a:ln>
          </p:spPr>
          <p:style>
            <a:lnRef idx="1">
              <a:schemeClr val="dk1"/>
            </a:lnRef>
            <a:fillRef idx="0">
              <a:schemeClr val="dk1"/>
            </a:fillRef>
            <a:effectRef idx="0">
              <a:schemeClr val="dk1"/>
            </a:effectRef>
            <a:fontRef idx="minor">
              <a:schemeClr val="tx1"/>
            </a:fontRef>
          </p:style>
        </p:cxnSp>
        <p:sp>
          <p:nvSpPr>
            <p:cNvPr id="28" name="テキスト ボックス 27">
              <a:extLst>
                <a:ext uri="{FF2B5EF4-FFF2-40B4-BE49-F238E27FC236}">
                  <a16:creationId xmlns:a16="http://schemas.microsoft.com/office/drawing/2014/main" id="{3D978F4C-9BD0-5D9B-FBEE-6BEA33C249C8}"/>
                </a:ext>
              </a:extLst>
            </p:cNvPr>
            <p:cNvSpPr txBox="1"/>
            <p:nvPr/>
          </p:nvSpPr>
          <p:spPr>
            <a:xfrm>
              <a:off x="7449496" y="3337564"/>
              <a:ext cx="1723549" cy="461665"/>
            </a:xfrm>
            <a:prstGeom prst="rect">
              <a:avLst/>
            </a:prstGeom>
            <a:noFill/>
            <a:ln w="38100">
              <a:noFill/>
            </a:ln>
          </p:spPr>
          <p:txBody>
            <a:bodyPr wrap="none" rtlCol="0">
              <a:spAutoFit/>
            </a:bodyPr>
            <a:lstStyle/>
            <a:p>
              <a:r>
                <a:rPr kumimoji="1" lang="ja-JP" altLang="en-US" sz="2400"/>
                <a:t>登録を共有</a:t>
              </a:r>
            </a:p>
          </p:txBody>
        </p:sp>
        <p:cxnSp>
          <p:nvCxnSpPr>
            <p:cNvPr id="29" name="直線矢印コネクタ 28">
              <a:extLst>
                <a:ext uri="{FF2B5EF4-FFF2-40B4-BE49-F238E27FC236}">
                  <a16:creationId xmlns:a16="http://schemas.microsoft.com/office/drawing/2014/main" id="{462C240B-DD60-6FE1-E7B9-DA615178498B}"/>
                </a:ext>
              </a:extLst>
            </p:cNvPr>
            <p:cNvCxnSpPr>
              <a:cxnSpLocks/>
            </p:cNvCxnSpPr>
            <p:nvPr/>
          </p:nvCxnSpPr>
          <p:spPr>
            <a:xfrm flipH="1">
              <a:off x="6344322" y="4672917"/>
              <a:ext cx="3930522" cy="0"/>
            </a:xfrm>
            <a:prstGeom prst="straightConnector1">
              <a:avLst/>
            </a:prstGeom>
            <a:ln w="38100" cap="flat">
              <a:tailEnd type="triangle" w="lg" len="lg"/>
            </a:ln>
          </p:spPr>
          <p:style>
            <a:lnRef idx="1">
              <a:schemeClr val="dk1"/>
            </a:lnRef>
            <a:fillRef idx="0">
              <a:schemeClr val="dk1"/>
            </a:fillRef>
            <a:effectRef idx="0">
              <a:schemeClr val="dk1"/>
            </a:effectRef>
            <a:fontRef idx="minor">
              <a:schemeClr val="tx1"/>
            </a:fontRef>
          </p:style>
        </p:cxnSp>
        <p:cxnSp>
          <p:nvCxnSpPr>
            <p:cNvPr id="30" name="直線矢印コネクタ 29">
              <a:extLst>
                <a:ext uri="{FF2B5EF4-FFF2-40B4-BE49-F238E27FC236}">
                  <a16:creationId xmlns:a16="http://schemas.microsoft.com/office/drawing/2014/main" id="{0A414F49-D34B-4EAC-2460-897512BA679B}"/>
                </a:ext>
              </a:extLst>
            </p:cNvPr>
            <p:cNvCxnSpPr>
              <a:cxnSpLocks/>
            </p:cNvCxnSpPr>
            <p:nvPr/>
          </p:nvCxnSpPr>
          <p:spPr>
            <a:xfrm flipH="1">
              <a:off x="2419685" y="5059193"/>
              <a:ext cx="3924637" cy="0"/>
            </a:xfrm>
            <a:prstGeom prst="straightConnector1">
              <a:avLst/>
            </a:prstGeom>
            <a:ln w="38100" cap="flat">
              <a:tailEnd type="triangle" w="lg" len="lg"/>
            </a:ln>
          </p:spPr>
          <p:style>
            <a:lnRef idx="1">
              <a:schemeClr val="dk1"/>
            </a:lnRef>
            <a:fillRef idx="0">
              <a:schemeClr val="dk1"/>
            </a:fillRef>
            <a:effectRef idx="0">
              <a:schemeClr val="dk1"/>
            </a:effectRef>
            <a:fontRef idx="minor">
              <a:schemeClr val="tx1"/>
            </a:fontRef>
          </p:style>
        </p:cxnSp>
        <p:sp>
          <p:nvSpPr>
            <p:cNvPr id="31" name="テキスト ボックス 30">
              <a:extLst>
                <a:ext uri="{FF2B5EF4-FFF2-40B4-BE49-F238E27FC236}">
                  <a16:creationId xmlns:a16="http://schemas.microsoft.com/office/drawing/2014/main" id="{1F19CFA7-DAB0-0074-BAEC-88AB0069A27C}"/>
                </a:ext>
              </a:extLst>
            </p:cNvPr>
            <p:cNvSpPr txBox="1"/>
            <p:nvPr/>
          </p:nvSpPr>
          <p:spPr>
            <a:xfrm>
              <a:off x="7154375" y="4211251"/>
              <a:ext cx="2307042" cy="461665"/>
            </a:xfrm>
            <a:prstGeom prst="rect">
              <a:avLst/>
            </a:prstGeom>
            <a:noFill/>
            <a:ln w="38100">
              <a:noFill/>
            </a:ln>
          </p:spPr>
          <p:txBody>
            <a:bodyPr wrap="none" rtlCol="0">
              <a:spAutoFit/>
            </a:bodyPr>
            <a:lstStyle/>
            <a:p>
              <a:r>
                <a:rPr kumimoji="1" lang="en-US" altLang="ja-JP" sz="2400" dirty="0"/>
                <a:t>Push</a:t>
              </a:r>
              <a:r>
                <a:rPr kumimoji="1" lang="ja-JP" altLang="en-US" sz="2400"/>
                <a:t>メッセージ</a:t>
              </a:r>
            </a:p>
          </p:txBody>
        </p:sp>
        <p:sp>
          <p:nvSpPr>
            <p:cNvPr id="32" name="テキスト ボックス 31">
              <a:extLst>
                <a:ext uri="{FF2B5EF4-FFF2-40B4-BE49-F238E27FC236}">
                  <a16:creationId xmlns:a16="http://schemas.microsoft.com/office/drawing/2014/main" id="{CAEBF5FF-95BE-018F-CDA9-9574A6C56036}"/>
                </a:ext>
              </a:extLst>
            </p:cNvPr>
            <p:cNvSpPr txBox="1"/>
            <p:nvPr/>
          </p:nvSpPr>
          <p:spPr>
            <a:xfrm>
              <a:off x="3227227" y="4596523"/>
              <a:ext cx="2307042" cy="461665"/>
            </a:xfrm>
            <a:prstGeom prst="rect">
              <a:avLst/>
            </a:prstGeom>
            <a:noFill/>
            <a:ln w="38100">
              <a:noFill/>
            </a:ln>
          </p:spPr>
          <p:txBody>
            <a:bodyPr wrap="none" rtlCol="0">
              <a:spAutoFit/>
            </a:bodyPr>
            <a:lstStyle/>
            <a:p>
              <a:r>
                <a:rPr kumimoji="1" lang="en-US" altLang="ja-JP" sz="2400" dirty="0"/>
                <a:t>Push</a:t>
              </a:r>
              <a:r>
                <a:rPr kumimoji="1" lang="ja-JP" altLang="en-US" sz="2400"/>
                <a:t>メッセージ</a:t>
              </a:r>
            </a:p>
          </p:txBody>
        </p:sp>
        <p:cxnSp>
          <p:nvCxnSpPr>
            <p:cNvPr id="38" name="直線コネクタ 37">
              <a:extLst>
                <a:ext uri="{FF2B5EF4-FFF2-40B4-BE49-F238E27FC236}">
                  <a16:creationId xmlns:a16="http://schemas.microsoft.com/office/drawing/2014/main" id="{47E4AB19-D122-7000-3043-F85E537975FA}"/>
                </a:ext>
              </a:extLst>
            </p:cNvPr>
            <p:cNvCxnSpPr>
              <a:cxnSpLocks/>
              <a:stCxn id="21" idx="2"/>
            </p:cNvCxnSpPr>
            <p:nvPr/>
          </p:nvCxnSpPr>
          <p:spPr>
            <a:xfrm>
              <a:off x="10274845" y="2288303"/>
              <a:ext cx="0" cy="3452097"/>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D4225BDF-7556-2877-BAFA-CD6D56841755}"/>
                </a:ext>
              </a:extLst>
            </p:cNvPr>
            <p:cNvCxnSpPr>
              <a:cxnSpLocks/>
              <a:stCxn id="20" idx="2"/>
            </p:cNvCxnSpPr>
            <p:nvPr/>
          </p:nvCxnSpPr>
          <p:spPr>
            <a:xfrm>
              <a:off x="6347695" y="2288303"/>
              <a:ext cx="0" cy="3452097"/>
            </a:xfrm>
            <a:prstGeom prst="line">
              <a:avLst/>
            </a:prstGeom>
            <a:ln w="381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77998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A2AEAE-5170-95C6-84A5-57C44A75A556}"/>
              </a:ext>
            </a:extLst>
          </p:cNvPr>
          <p:cNvSpPr>
            <a:spLocks noGrp="1"/>
          </p:cNvSpPr>
          <p:nvPr>
            <p:ph type="title"/>
          </p:nvPr>
        </p:nvSpPr>
        <p:spPr/>
        <p:txBody>
          <a:bodyPr/>
          <a:lstStyle/>
          <a:p>
            <a:r>
              <a:rPr kumimoji="1" lang="ja-JP" altLang="en-US"/>
              <a:t>検証環境｜通知</a:t>
            </a:r>
          </a:p>
        </p:txBody>
      </p:sp>
      <p:sp>
        <p:nvSpPr>
          <p:cNvPr id="3" name="コンテンツ プレースホルダー 2">
            <a:extLst>
              <a:ext uri="{FF2B5EF4-FFF2-40B4-BE49-F238E27FC236}">
                <a16:creationId xmlns:a16="http://schemas.microsoft.com/office/drawing/2014/main" id="{FEED9DED-8DF3-A99D-A83D-A11A8E1C9A70}"/>
              </a:ext>
            </a:extLst>
          </p:cNvPr>
          <p:cNvSpPr>
            <a:spLocks noGrp="1"/>
          </p:cNvSpPr>
          <p:nvPr>
            <p:ph idx="1"/>
          </p:nvPr>
        </p:nvSpPr>
        <p:spPr/>
        <p:txBody>
          <a:bodyPr>
            <a:normAutofit/>
          </a:bodyPr>
          <a:lstStyle/>
          <a:p>
            <a:r>
              <a:rPr kumimoji="1" lang="en-US" altLang="ja-JP" dirty="0"/>
              <a:t>PC ( Mac :</a:t>
            </a:r>
            <a:r>
              <a:rPr lang="en-US" altLang="ja-JP" dirty="0"/>
              <a:t> Ventura </a:t>
            </a:r>
            <a:r>
              <a:rPr kumimoji="1" lang="en-US" altLang="ja-JP" dirty="0"/>
              <a:t>13.6.3)</a:t>
            </a:r>
          </a:p>
          <a:p>
            <a:pPr lvl="1"/>
            <a:r>
              <a:rPr lang="en-US" altLang="ja-JP" dirty="0"/>
              <a:t>Safari (version : 16.6 (18615.3.12.11.2))</a:t>
            </a:r>
          </a:p>
          <a:p>
            <a:pPr lvl="1"/>
            <a:r>
              <a:rPr lang="en-US" altLang="ja-JP" dirty="0"/>
              <a:t>Google Chrome (121.0.6167.139</a:t>
            </a:r>
            <a:r>
              <a:rPr lang="ja-JP" altLang="en-US"/>
              <a:t>（</a:t>
            </a:r>
            <a:r>
              <a:rPr lang="en-US" altLang="ja-JP" dirty="0"/>
              <a:t>Official Build</a:t>
            </a:r>
            <a:r>
              <a:rPr lang="ja-JP" altLang="en-US"/>
              <a:t>） （</a:t>
            </a:r>
            <a:r>
              <a:rPr lang="en-US" altLang="ja-JP" dirty="0"/>
              <a:t>x86_64</a:t>
            </a:r>
            <a:r>
              <a:rPr lang="ja-JP" altLang="en-US"/>
              <a:t>）</a:t>
            </a:r>
            <a:r>
              <a:rPr lang="en-US" altLang="ja-JP" dirty="0"/>
              <a:t>)</a:t>
            </a:r>
          </a:p>
          <a:p>
            <a:pPr lvl="1"/>
            <a:endParaRPr lang="en-US" altLang="ja-JP" dirty="0"/>
          </a:p>
          <a:p>
            <a:r>
              <a:rPr lang="ja-JP" altLang="en-US"/>
              <a:t>スマホ</a:t>
            </a:r>
            <a:r>
              <a:rPr lang="en-US" altLang="ja-JP" dirty="0"/>
              <a:t> ( iOS : 17.1.2)</a:t>
            </a:r>
          </a:p>
          <a:p>
            <a:pPr lvl="1"/>
            <a:r>
              <a:rPr lang="en-US" altLang="ja-JP" dirty="0"/>
              <a:t>Safari (version : 604.1)</a:t>
            </a:r>
          </a:p>
          <a:p>
            <a:pPr lvl="1"/>
            <a:r>
              <a:rPr lang="en-US" altLang="ja-JP" dirty="0"/>
              <a:t>Google Chrome (version : 121.0.6167.138)</a:t>
            </a:r>
          </a:p>
        </p:txBody>
      </p:sp>
      <p:sp>
        <p:nvSpPr>
          <p:cNvPr id="4" name="スライド番号プレースホルダー 3">
            <a:extLst>
              <a:ext uri="{FF2B5EF4-FFF2-40B4-BE49-F238E27FC236}">
                <a16:creationId xmlns:a16="http://schemas.microsoft.com/office/drawing/2014/main" id="{9D799091-0B58-A30E-87E0-D4527B522D82}"/>
              </a:ext>
            </a:extLst>
          </p:cNvPr>
          <p:cNvSpPr>
            <a:spLocks noGrp="1"/>
          </p:cNvSpPr>
          <p:nvPr>
            <p:ph type="sldNum" sz="quarter" idx="12"/>
          </p:nvPr>
        </p:nvSpPr>
        <p:spPr/>
        <p:txBody>
          <a:bodyPr/>
          <a:lstStyle/>
          <a:p>
            <a:fld id="{C049C153-E0B4-4CC2-8477-857F11E72140}" type="slidenum">
              <a:rPr lang="ja-JP" altLang="en-US" smtClean="0"/>
              <a:pPr/>
              <a:t>16</a:t>
            </a:fld>
            <a:endParaRPr lang="ja-JP" altLang="en-US" dirty="0"/>
          </a:p>
        </p:txBody>
      </p:sp>
      <p:sp>
        <p:nvSpPr>
          <p:cNvPr id="5" name="テキスト プレースホルダー 4">
            <a:extLst>
              <a:ext uri="{FF2B5EF4-FFF2-40B4-BE49-F238E27FC236}">
                <a16:creationId xmlns:a16="http://schemas.microsoft.com/office/drawing/2014/main" id="{15758C85-F3DD-AE44-7D2A-71633B471A28}"/>
              </a:ext>
            </a:extLst>
          </p:cNvPr>
          <p:cNvSpPr>
            <a:spLocks noGrp="1"/>
          </p:cNvSpPr>
          <p:nvPr>
            <p:ph type="body" sz="quarter" idx="13"/>
          </p:nvPr>
        </p:nvSpPr>
        <p:spPr/>
        <p:txBody>
          <a:bodyPr/>
          <a:lstStyle/>
          <a:p>
            <a:endParaRPr kumimoji="1" lang="ja-JP" altLang="en-US"/>
          </a:p>
        </p:txBody>
      </p:sp>
    </p:spTree>
    <p:extLst>
      <p:ext uri="{BB962C8B-B14F-4D97-AF65-F5344CB8AC3E}">
        <p14:creationId xmlns:p14="http://schemas.microsoft.com/office/powerpoint/2010/main" val="676577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C1919B-7B73-EF21-2C1B-19C3273FBDB2}"/>
              </a:ext>
            </a:extLst>
          </p:cNvPr>
          <p:cNvSpPr>
            <a:spLocks noGrp="1"/>
          </p:cNvSpPr>
          <p:nvPr>
            <p:ph type="title"/>
          </p:nvPr>
        </p:nvSpPr>
        <p:spPr/>
        <p:txBody>
          <a:bodyPr/>
          <a:lstStyle/>
          <a:p>
            <a:r>
              <a:rPr kumimoji="1" lang="ja-JP" altLang="en-US"/>
              <a:t>動物の軌跡表示アプリの機能</a:t>
            </a:r>
          </a:p>
        </p:txBody>
      </p:sp>
      <p:sp>
        <p:nvSpPr>
          <p:cNvPr id="3" name="コンテンツ プレースホルダー 2">
            <a:extLst>
              <a:ext uri="{FF2B5EF4-FFF2-40B4-BE49-F238E27FC236}">
                <a16:creationId xmlns:a16="http://schemas.microsoft.com/office/drawing/2014/main" id="{73CB4106-CDFF-209F-2381-8B638B48ADDE}"/>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62058F0-FE4B-7246-4B73-B4146680C78A}"/>
              </a:ext>
            </a:extLst>
          </p:cNvPr>
          <p:cNvSpPr>
            <a:spLocks noGrp="1"/>
          </p:cNvSpPr>
          <p:nvPr>
            <p:ph type="sldNum" sz="quarter" idx="12"/>
          </p:nvPr>
        </p:nvSpPr>
        <p:spPr/>
        <p:txBody>
          <a:bodyPr/>
          <a:lstStyle/>
          <a:p>
            <a:fld id="{C049C153-E0B4-4CC2-8477-857F11E72140}" type="slidenum">
              <a:rPr lang="ja-JP" altLang="en-US" smtClean="0"/>
              <a:pPr/>
              <a:t>17</a:t>
            </a:fld>
            <a:endParaRPr lang="ja-JP" altLang="en-US" dirty="0"/>
          </a:p>
        </p:txBody>
      </p:sp>
      <p:sp>
        <p:nvSpPr>
          <p:cNvPr id="5" name="テキスト プレースホルダー 4">
            <a:extLst>
              <a:ext uri="{FF2B5EF4-FFF2-40B4-BE49-F238E27FC236}">
                <a16:creationId xmlns:a16="http://schemas.microsoft.com/office/drawing/2014/main" id="{B590C5A2-994E-13CB-2509-FF2CC19EE6D4}"/>
              </a:ext>
            </a:extLst>
          </p:cNvPr>
          <p:cNvSpPr>
            <a:spLocks noGrp="1"/>
          </p:cNvSpPr>
          <p:nvPr>
            <p:ph type="body" sz="quarter" idx="13"/>
          </p:nvPr>
        </p:nvSpPr>
        <p:spPr/>
        <p:txBody>
          <a:bodyPr/>
          <a:lstStyle/>
          <a:p>
            <a:endParaRPr kumimoji="1" lang="ja-JP" altLang="en-US"/>
          </a:p>
        </p:txBody>
      </p:sp>
    </p:spTree>
    <p:extLst>
      <p:ext uri="{BB962C8B-B14F-4D97-AF65-F5344CB8AC3E}">
        <p14:creationId xmlns:p14="http://schemas.microsoft.com/office/powerpoint/2010/main" val="98322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E3EEEA-9206-678E-75CF-F37FBF265C4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0A94011-E919-DCAF-7D0B-984FF57C94F2}"/>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AE63951-C25F-791C-004D-5BFCE61EB8FE}"/>
              </a:ext>
            </a:extLst>
          </p:cNvPr>
          <p:cNvSpPr>
            <a:spLocks noGrp="1"/>
          </p:cNvSpPr>
          <p:nvPr>
            <p:ph type="sldNum" sz="quarter" idx="12"/>
          </p:nvPr>
        </p:nvSpPr>
        <p:spPr/>
        <p:txBody>
          <a:bodyPr/>
          <a:lstStyle/>
          <a:p>
            <a:fld id="{C049C153-E0B4-4CC2-8477-857F11E72140}" type="slidenum">
              <a:rPr lang="ja-JP" altLang="en-US" smtClean="0"/>
              <a:pPr/>
              <a:t>18</a:t>
            </a:fld>
            <a:endParaRPr lang="ja-JP" altLang="en-US" dirty="0"/>
          </a:p>
        </p:txBody>
      </p:sp>
      <p:sp>
        <p:nvSpPr>
          <p:cNvPr id="5" name="テキスト プレースホルダー 4">
            <a:extLst>
              <a:ext uri="{FF2B5EF4-FFF2-40B4-BE49-F238E27FC236}">
                <a16:creationId xmlns:a16="http://schemas.microsoft.com/office/drawing/2014/main" id="{5E41DDE1-3100-9B99-710B-689FD48B8C09}"/>
              </a:ext>
            </a:extLst>
          </p:cNvPr>
          <p:cNvSpPr>
            <a:spLocks noGrp="1"/>
          </p:cNvSpPr>
          <p:nvPr>
            <p:ph type="body" sz="quarter" idx="13"/>
          </p:nvPr>
        </p:nvSpPr>
        <p:spPr/>
        <p:txBody>
          <a:bodyPr/>
          <a:lstStyle/>
          <a:p>
            <a:endParaRPr kumimoji="1" lang="ja-JP" altLang="en-US"/>
          </a:p>
        </p:txBody>
      </p:sp>
      <p:grpSp>
        <p:nvGrpSpPr>
          <p:cNvPr id="146" name="グループ化 145">
            <a:extLst>
              <a:ext uri="{FF2B5EF4-FFF2-40B4-BE49-F238E27FC236}">
                <a16:creationId xmlns:a16="http://schemas.microsoft.com/office/drawing/2014/main" id="{3D2B678F-9500-AE9D-B6BB-8BCF077D76E4}"/>
              </a:ext>
            </a:extLst>
          </p:cNvPr>
          <p:cNvGrpSpPr/>
          <p:nvPr/>
        </p:nvGrpSpPr>
        <p:grpSpPr>
          <a:xfrm>
            <a:off x="1054222" y="1434574"/>
            <a:ext cx="10078534" cy="4379275"/>
            <a:chOff x="1249061" y="960287"/>
            <a:chExt cx="10078534" cy="4379275"/>
          </a:xfrm>
        </p:grpSpPr>
        <p:sp>
          <p:nvSpPr>
            <p:cNvPr id="147" name="正方形/長方形 146">
              <a:extLst>
                <a:ext uri="{FF2B5EF4-FFF2-40B4-BE49-F238E27FC236}">
                  <a16:creationId xmlns:a16="http://schemas.microsoft.com/office/drawing/2014/main" id="{5A72EC6F-7D4D-CDBE-9F1B-A46D29B17D57}"/>
                </a:ext>
              </a:extLst>
            </p:cNvPr>
            <p:cNvSpPr/>
            <p:nvPr/>
          </p:nvSpPr>
          <p:spPr>
            <a:xfrm>
              <a:off x="1416647" y="1352000"/>
              <a:ext cx="3860597" cy="3801390"/>
            </a:xfrm>
            <a:prstGeom prst="rect">
              <a:avLst/>
            </a:prstGeom>
            <a:noFill/>
            <a:ln w="38100">
              <a:solidFill>
                <a:srgbClr val="846100"/>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latin typeface="HGSGothicE" panose="020B0900000000000000" pitchFamily="34" charset="-128"/>
                <a:ea typeface="HGSGothicE" panose="020B0900000000000000" pitchFamily="34" charset="-128"/>
              </a:endParaRPr>
            </a:p>
          </p:txBody>
        </p:sp>
        <p:sp>
          <p:nvSpPr>
            <p:cNvPr id="148" name="正方形/長方形 147">
              <a:extLst>
                <a:ext uri="{FF2B5EF4-FFF2-40B4-BE49-F238E27FC236}">
                  <a16:creationId xmlns:a16="http://schemas.microsoft.com/office/drawing/2014/main" id="{586CE353-6532-E9FD-20B6-896F116DCB2E}"/>
                </a:ext>
              </a:extLst>
            </p:cNvPr>
            <p:cNvSpPr/>
            <p:nvPr/>
          </p:nvSpPr>
          <p:spPr>
            <a:xfrm>
              <a:off x="4965205" y="4098790"/>
              <a:ext cx="919887" cy="741494"/>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HGSGothicE" panose="020B0900000000000000" pitchFamily="34" charset="-128"/>
                <a:ea typeface="HGSGothicE" panose="020B0900000000000000" pitchFamily="34" charset="-128"/>
              </a:endParaRPr>
            </a:p>
          </p:txBody>
        </p:sp>
        <p:sp>
          <p:nvSpPr>
            <p:cNvPr id="149" name="正方形/長方形 148">
              <a:extLst>
                <a:ext uri="{FF2B5EF4-FFF2-40B4-BE49-F238E27FC236}">
                  <a16:creationId xmlns:a16="http://schemas.microsoft.com/office/drawing/2014/main" id="{C6735739-3A10-AC24-E3DE-EFC765CBA3BA}"/>
                </a:ext>
              </a:extLst>
            </p:cNvPr>
            <p:cNvSpPr/>
            <p:nvPr/>
          </p:nvSpPr>
          <p:spPr bwMode="auto">
            <a:xfrm>
              <a:off x="1766730" y="1806545"/>
              <a:ext cx="2988000" cy="2988000"/>
            </a:xfrm>
            <a:prstGeom prst="rect">
              <a:avLst/>
            </a:prstGeom>
            <a:solidFill>
              <a:srgbClr val="A9C09A"/>
            </a:solidFill>
            <a:ln w="19050">
              <a:solidFill>
                <a:srgbClr val="5E7156"/>
              </a:solidFill>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l"/>
              <a:endParaRPr kumimoji="0" lang="ja-JP" altLang="en-US">
                <a:latin typeface="HGSGothicE" panose="020B0900000000000000" pitchFamily="34" charset="-128"/>
                <a:ea typeface="HGSGothicE" panose="020B0900000000000000" pitchFamily="34" charset="-128"/>
              </a:endParaRPr>
            </a:p>
          </p:txBody>
        </p:sp>
        <p:sp>
          <p:nvSpPr>
            <p:cNvPr id="150" name="テキスト ボックス 149">
              <a:extLst>
                <a:ext uri="{FF2B5EF4-FFF2-40B4-BE49-F238E27FC236}">
                  <a16:creationId xmlns:a16="http://schemas.microsoft.com/office/drawing/2014/main" id="{76C29420-C042-32E4-F5BA-DBF3EDD82D55}"/>
                </a:ext>
              </a:extLst>
            </p:cNvPr>
            <p:cNvSpPr txBox="1"/>
            <p:nvPr/>
          </p:nvSpPr>
          <p:spPr>
            <a:xfrm>
              <a:off x="5792721" y="1049468"/>
              <a:ext cx="1450089" cy="461665"/>
            </a:xfrm>
            <a:prstGeom prst="rect">
              <a:avLst/>
            </a:prstGeom>
            <a:noFill/>
          </p:spPr>
          <p:txBody>
            <a:bodyPr wrap="square" rtlCol="0">
              <a:spAutoFit/>
            </a:bodyPr>
            <a:lstStyle/>
            <a:p>
              <a:pPr algn="ctr"/>
              <a:r>
                <a:rPr lang="ja-JP" altLang="en-US" sz="2400">
                  <a:solidFill>
                    <a:srgbClr val="FF0000"/>
                  </a:solidFill>
                  <a:latin typeface="HGSGothicE" panose="020B0900000000000000" pitchFamily="34" charset="-128"/>
                  <a:ea typeface="HGSGothicE" panose="020B0900000000000000" pitchFamily="34" charset="-128"/>
                  <a:cs typeface="Meiryo UI" panose="020B0604030504040204" pitchFamily="50" charset="-128"/>
                </a:rPr>
                <a:t>クラウド</a:t>
              </a:r>
              <a:endParaRPr kumimoji="1" lang="ja-JP" altLang="en-US" sz="2400">
                <a:solidFill>
                  <a:srgbClr val="FF0000"/>
                </a:solidFill>
                <a:latin typeface="HGSGothicE" panose="020B0900000000000000" pitchFamily="34" charset="-128"/>
                <a:ea typeface="HGSGothicE" panose="020B0900000000000000" pitchFamily="34" charset="-128"/>
                <a:cs typeface="Meiryo UI" panose="020B0604030504040204" pitchFamily="50" charset="-128"/>
              </a:endParaRPr>
            </a:p>
          </p:txBody>
        </p:sp>
        <p:pic>
          <p:nvPicPr>
            <p:cNvPr id="151" name="グラフィックス 150" descr="スマート フォン 単色塗りつぶし">
              <a:extLst>
                <a:ext uri="{FF2B5EF4-FFF2-40B4-BE49-F238E27FC236}">
                  <a16:creationId xmlns:a16="http://schemas.microsoft.com/office/drawing/2014/main" id="{0A6B3E68-C454-8BC2-93E8-149DE79425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9749400" y="4007069"/>
              <a:ext cx="649532" cy="642886"/>
            </a:xfrm>
            <a:prstGeom prst="rect">
              <a:avLst/>
            </a:prstGeom>
          </p:spPr>
        </p:pic>
        <p:sp>
          <p:nvSpPr>
            <p:cNvPr id="152" name="テキスト ボックス 151">
              <a:extLst>
                <a:ext uri="{FF2B5EF4-FFF2-40B4-BE49-F238E27FC236}">
                  <a16:creationId xmlns:a16="http://schemas.microsoft.com/office/drawing/2014/main" id="{111ACDE2-D4AC-2888-7813-A91599D74A88}"/>
                </a:ext>
              </a:extLst>
            </p:cNvPr>
            <p:cNvSpPr txBox="1"/>
            <p:nvPr/>
          </p:nvSpPr>
          <p:spPr>
            <a:xfrm>
              <a:off x="8203778" y="3065842"/>
              <a:ext cx="1493855" cy="461665"/>
            </a:xfrm>
            <a:prstGeom prst="rect">
              <a:avLst/>
            </a:prstGeom>
            <a:noFill/>
          </p:spPr>
          <p:txBody>
            <a:bodyPr wrap="square" rtlCol="0">
              <a:spAutoFit/>
            </a:bodyPr>
            <a:lstStyle/>
            <a:p>
              <a:r>
                <a:rPr kumimoji="1" lang="ja-JP" altLang="en-US" sz="2400">
                  <a:solidFill>
                    <a:srgbClr val="FF0000"/>
                  </a:solidFill>
                  <a:latin typeface="HGSGothicE" panose="020B0900000000000000" pitchFamily="34" charset="-128"/>
                  <a:ea typeface="HGSGothicE" panose="020B0900000000000000" pitchFamily="34" charset="-128"/>
                  <a:cs typeface="Meiryo UI" panose="020B0604030504040204" pitchFamily="50" charset="-128"/>
                </a:rPr>
                <a:t>行動表示</a:t>
              </a:r>
            </a:p>
          </p:txBody>
        </p:sp>
        <p:grpSp>
          <p:nvGrpSpPr>
            <p:cNvPr id="153" name="グループ化 152">
              <a:extLst>
                <a:ext uri="{FF2B5EF4-FFF2-40B4-BE49-F238E27FC236}">
                  <a16:creationId xmlns:a16="http://schemas.microsoft.com/office/drawing/2014/main" id="{7B0A616F-1A60-8A28-6CC2-E7BCAA98F8C6}"/>
                </a:ext>
              </a:extLst>
            </p:cNvPr>
            <p:cNvGrpSpPr/>
            <p:nvPr/>
          </p:nvGrpSpPr>
          <p:grpSpPr>
            <a:xfrm>
              <a:off x="9060516" y="2511983"/>
              <a:ext cx="1768718" cy="2686105"/>
              <a:chOff x="9173054" y="2511983"/>
              <a:chExt cx="1768718" cy="2686105"/>
            </a:xfrm>
          </p:grpSpPr>
          <p:cxnSp>
            <p:nvCxnSpPr>
              <p:cNvPr id="284" name="直線コネクタ 283">
                <a:extLst>
                  <a:ext uri="{FF2B5EF4-FFF2-40B4-BE49-F238E27FC236}">
                    <a16:creationId xmlns:a16="http://schemas.microsoft.com/office/drawing/2014/main" id="{045E2CA2-45A6-8669-0D44-70627306FE16}"/>
                  </a:ext>
                </a:extLst>
              </p:cNvPr>
              <p:cNvCxnSpPr>
                <a:cxnSpLocks/>
              </p:cNvCxnSpPr>
              <p:nvPr/>
            </p:nvCxnSpPr>
            <p:spPr>
              <a:xfrm>
                <a:off x="9173054" y="2511983"/>
                <a:ext cx="1768718" cy="1091489"/>
              </a:xfrm>
              <a:prstGeom prst="line">
                <a:avLst/>
              </a:prstGeom>
              <a:ln w="38100"/>
            </p:spPr>
            <p:style>
              <a:lnRef idx="1">
                <a:schemeClr val="dk1"/>
              </a:lnRef>
              <a:fillRef idx="0">
                <a:schemeClr val="dk1"/>
              </a:fillRef>
              <a:effectRef idx="0">
                <a:schemeClr val="dk1"/>
              </a:effectRef>
              <a:fontRef idx="minor">
                <a:schemeClr val="tx1"/>
              </a:fontRef>
            </p:style>
          </p:cxnSp>
          <p:cxnSp>
            <p:nvCxnSpPr>
              <p:cNvPr id="285" name="直線コネクタ 284">
                <a:extLst>
                  <a:ext uri="{FF2B5EF4-FFF2-40B4-BE49-F238E27FC236}">
                    <a16:creationId xmlns:a16="http://schemas.microsoft.com/office/drawing/2014/main" id="{78805517-7B3A-2310-B2B8-D2CE81B72E17}"/>
                  </a:ext>
                </a:extLst>
              </p:cNvPr>
              <p:cNvCxnSpPr>
                <a:cxnSpLocks/>
              </p:cNvCxnSpPr>
              <p:nvPr/>
            </p:nvCxnSpPr>
            <p:spPr>
              <a:xfrm flipV="1">
                <a:off x="10775352" y="3553899"/>
                <a:ext cx="0" cy="1644189"/>
              </a:xfrm>
              <a:prstGeom prst="line">
                <a:avLst/>
              </a:prstGeom>
              <a:ln w="38100"/>
            </p:spPr>
            <p:style>
              <a:lnRef idx="1">
                <a:schemeClr val="dk1"/>
              </a:lnRef>
              <a:fillRef idx="0">
                <a:schemeClr val="dk1"/>
              </a:fillRef>
              <a:effectRef idx="0">
                <a:schemeClr val="dk1"/>
              </a:effectRef>
              <a:fontRef idx="minor">
                <a:schemeClr val="tx1"/>
              </a:fontRef>
            </p:style>
          </p:cxnSp>
        </p:grpSp>
        <p:cxnSp>
          <p:nvCxnSpPr>
            <p:cNvPr id="154" name="直線矢印コネクタ 153">
              <a:extLst>
                <a:ext uri="{FF2B5EF4-FFF2-40B4-BE49-F238E27FC236}">
                  <a16:creationId xmlns:a16="http://schemas.microsoft.com/office/drawing/2014/main" id="{E14E20B3-A584-1A9C-0764-56EEA47F651D}"/>
                </a:ext>
              </a:extLst>
            </p:cNvPr>
            <p:cNvCxnSpPr>
              <a:cxnSpLocks/>
              <a:stCxn id="167" idx="3"/>
              <a:endCxn id="166" idx="1"/>
            </p:cNvCxnSpPr>
            <p:nvPr/>
          </p:nvCxnSpPr>
          <p:spPr>
            <a:xfrm flipV="1">
              <a:off x="2457685" y="2371209"/>
              <a:ext cx="1624943" cy="0"/>
            </a:xfrm>
            <a:prstGeom prst="straightConnector1">
              <a:avLst/>
            </a:prstGeom>
            <a:ln w="57150">
              <a:solidFill>
                <a:srgbClr val="846100"/>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55" name="直線矢印コネクタ 154">
              <a:extLst>
                <a:ext uri="{FF2B5EF4-FFF2-40B4-BE49-F238E27FC236}">
                  <a16:creationId xmlns:a16="http://schemas.microsoft.com/office/drawing/2014/main" id="{9BD3063A-A98F-1FA9-5565-D396B30DB82A}"/>
                </a:ext>
              </a:extLst>
            </p:cNvPr>
            <p:cNvCxnSpPr>
              <a:cxnSpLocks/>
              <a:stCxn id="164" idx="3"/>
              <a:endCxn id="165" idx="1"/>
            </p:cNvCxnSpPr>
            <p:nvPr/>
          </p:nvCxnSpPr>
          <p:spPr>
            <a:xfrm flipV="1">
              <a:off x="2465177" y="4459498"/>
              <a:ext cx="1614853" cy="766"/>
            </a:xfrm>
            <a:prstGeom prst="straightConnector1">
              <a:avLst/>
            </a:prstGeom>
            <a:ln w="57150">
              <a:solidFill>
                <a:srgbClr val="846100"/>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56" name="直線矢印コネクタ 155">
              <a:extLst>
                <a:ext uri="{FF2B5EF4-FFF2-40B4-BE49-F238E27FC236}">
                  <a16:creationId xmlns:a16="http://schemas.microsoft.com/office/drawing/2014/main" id="{20B5C4E6-172F-DB6C-3554-A174047E2ACE}"/>
                </a:ext>
              </a:extLst>
            </p:cNvPr>
            <p:cNvCxnSpPr>
              <a:cxnSpLocks/>
              <a:stCxn id="167" idx="2"/>
              <a:endCxn id="164" idx="0"/>
            </p:cNvCxnSpPr>
            <p:nvPr/>
          </p:nvCxnSpPr>
          <p:spPr>
            <a:xfrm>
              <a:off x="2205187" y="2632057"/>
              <a:ext cx="0" cy="1576592"/>
            </a:xfrm>
            <a:prstGeom prst="straightConnector1">
              <a:avLst/>
            </a:prstGeom>
            <a:ln w="57150">
              <a:solidFill>
                <a:srgbClr val="846100"/>
              </a:solidFill>
              <a:prstDash val="lgDash"/>
              <a:headEnd type="triangle"/>
              <a:tailEnd type="triangle"/>
            </a:ln>
          </p:spPr>
          <p:style>
            <a:lnRef idx="1">
              <a:schemeClr val="dk1"/>
            </a:lnRef>
            <a:fillRef idx="0">
              <a:schemeClr val="dk1"/>
            </a:fillRef>
            <a:effectRef idx="0">
              <a:schemeClr val="dk1"/>
            </a:effectRef>
            <a:fontRef idx="minor">
              <a:schemeClr val="tx1"/>
            </a:fontRef>
          </p:style>
        </p:cxnSp>
        <p:cxnSp>
          <p:nvCxnSpPr>
            <p:cNvPr id="157" name="直線矢印コネクタ 156">
              <a:extLst>
                <a:ext uri="{FF2B5EF4-FFF2-40B4-BE49-F238E27FC236}">
                  <a16:creationId xmlns:a16="http://schemas.microsoft.com/office/drawing/2014/main" id="{FCE77FF7-404E-A16E-13F6-43D7FFD92099}"/>
                </a:ext>
              </a:extLst>
            </p:cNvPr>
            <p:cNvCxnSpPr>
              <a:cxnSpLocks/>
              <a:stCxn id="166" idx="2"/>
              <a:endCxn id="165" idx="0"/>
            </p:cNvCxnSpPr>
            <p:nvPr/>
          </p:nvCxnSpPr>
          <p:spPr>
            <a:xfrm flipH="1">
              <a:off x="4332529" y="2623707"/>
              <a:ext cx="0" cy="1583292"/>
            </a:xfrm>
            <a:prstGeom prst="straightConnector1">
              <a:avLst/>
            </a:prstGeom>
            <a:ln w="57150">
              <a:solidFill>
                <a:srgbClr val="846100"/>
              </a:solidFill>
              <a:prstDash val="lgDash"/>
              <a:headEnd type="triangle"/>
              <a:tailEnd type="triangle"/>
            </a:ln>
          </p:spPr>
          <p:style>
            <a:lnRef idx="1">
              <a:schemeClr val="dk1"/>
            </a:lnRef>
            <a:fillRef idx="0">
              <a:schemeClr val="dk1"/>
            </a:fillRef>
            <a:effectRef idx="0">
              <a:schemeClr val="dk1"/>
            </a:effectRef>
            <a:fontRef idx="minor">
              <a:schemeClr val="tx1"/>
            </a:fontRef>
          </p:style>
        </p:cxnSp>
        <p:sp>
          <p:nvSpPr>
            <p:cNvPr id="158" name="テキスト ボックス 157">
              <a:extLst>
                <a:ext uri="{FF2B5EF4-FFF2-40B4-BE49-F238E27FC236}">
                  <a16:creationId xmlns:a16="http://schemas.microsoft.com/office/drawing/2014/main" id="{7E5E21FC-F4A9-972A-2EF3-29CEE9470724}"/>
                </a:ext>
              </a:extLst>
            </p:cNvPr>
            <p:cNvSpPr txBox="1"/>
            <p:nvPr/>
          </p:nvSpPr>
          <p:spPr>
            <a:xfrm>
              <a:off x="1715268" y="1358687"/>
              <a:ext cx="880121" cy="461665"/>
            </a:xfrm>
            <a:prstGeom prst="rect">
              <a:avLst/>
            </a:prstGeom>
            <a:noFill/>
          </p:spPr>
          <p:txBody>
            <a:bodyPr wrap="square" rtlCol="0">
              <a:spAutoFit/>
            </a:bodyPr>
            <a:lstStyle/>
            <a:p>
              <a:r>
                <a:rPr kumimoji="1" lang="ja-JP" altLang="en-US" sz="2400">
                  <a:latin typeface="HGSGothicE" panose="020B0900000000000000" pitchFamily="34" charset="-128"/>
                  <a:ea typeface="HGSGothicE" panose="020B0900000000000000" pitchFamily="34" charset="-128"/>
                  <a:cs typeface="Meiryo UI" panose="020B0604030504040204" pitchFamily="50" charset="-128"/>
                </a:rPr>
                <a:t>畑</a:t>
              </a:r>
            </a:p>
          </p:txBody>
        </p:sp>
        <p:grpSp>
          <p:nvGrpSpPr>
            <p:cNvPr id="159" name="グループ化 158">
              <a:extLst>
                <a:ext uri="{FF2B5EF4-FFF2-40B4-BE49-F238E27FC236}">
                  <a16:creationId xmlns:a16="http://schemas.microsoft.com/office/drawing/2014/main" id="{4C5C00DC-2280-BAC6-3D04-61BD99E45B63}"/>
                </a:ext>
              </a:extLst>
            </p:cNvPr>
            <p:cNvGrpSpPr/>
            <p:nvPr/>
          </p:nvGrpSpPr>
          <p:grpSpPr>
            <a:xfrm>
              <a:off x="7581489" y="1149506"/>
              <a:ext cx="632369" cy="496139"/>
              <a:chOff x="7887451" y="1512447"/>
              <a:chExt cx="453271" cy="355624"/>
            </a:xfrm>
          </p:grpSpPr>
          <p:sp>
            <p:nvSpPr>
              <p:cNvPr id="282" name="フリーフォーム: 図形 1051">
                <a:extLst>
                  <a:ext uri="{FF2B5EF4-FFF2-40B4-BE49-F238E27FC236}">
                    <a16:creationId xmlns:a16="http://schemas.microsoft.com/office/drawing/2014/main" id="{DB101BCA-6E06-8D0F-8EED-47C85EBF879D}"/>
                  </a:ext>
                </a:extLst>
              </p:cNvPr>
              <p:cNvSpPr/>
              <p:nvPr/>
            </p:nvSpPr>
            <p:spPr>
              <a:xfrm>
                <a:off x="7951426" y="1512447"/>
                <a:ext cx="389296" cy="207758"/>
              </a:xfrm>
              <a:custGeom>
                <a:avLst/>
                <a:gdLst>
                  <a:gd name="connsiteX0" fmla="*/ 338933 w 389296"/>
                  <a:gd name="connsiteY0" fmla="*/ 158756 h 207758"/>
                  <a:gd name="connsiteX1" fmla="*/ 338933 w 389296"/>
                  <a:gd name="connsiteY1" fmla="*/ 158756 h 207758"/>
                  <a:gd name="connsiteX2" fmla="*/ 338933 w 389296"/>
                  <a:gd name="connsiteY2" fmla="*/ 158756 h 207758"/>
                  <a:gd name="connsiteX3" fmla="*/ 144285 w 389296"/>
                  <a:gd name="connsiteY3" fmla="*/ 860 h 207758"/>
                  <a:gd name="connsiteX4" fmla="*/ 0 w 389296"/>
                  <a:gd name="connsiteY4" fmla="*/ 105670 h 207758"/>
                  <a:gd name="connsiteX5" fmla="*/ 24501 w 389296"/>
                  <a:gd name="connsiteY5" fmla="*/ 116559 h 207758"/>
                  <a:gd name="connsiteX6" fmla="*/ 221872 w 389296"/>
                  <a:gd name="connsiteY6" fmla="*/ 38972 h 207758"/>
                  <a:gd name="connsiteX7" fmla="*/ 310348 w 389296"/>
                  <a:gd name="connsiteY7" fmla="*/ 154672 h 207758"/>
                  <a:gd name="connsiteX8" fmla="*/ 310348 w 389296"/>
                  <a:gd name="connsiteY8" fmla="*/ 154672 h 207758"/>
                  <a:gd name="connsiteX9" fmla="*/ 310348 w 389296"/>
                  <a:gd name="connsiteY9" fmla="*/ 154672 h 207758"/>
                  <a:gd name="connsiteX10" fmla="*/ 280402 w 389296"/>
                  <a:gd name="connsiteY10" fmla="*/ 124726 h 207758"/>
                  <a:gd name="connsiteX11" fmla="*/ 261346 w 389296"/>
                  <a:gd name="connsiteY11" fmla="*/ 143783 h 207758"/>
                  <a:gd name="connsiteX12" fmla="*/ 325321 w 389296"/>
                  <a:gd name="connsiteY12" fmla="*/ 207758 h 207758"/>
                  <a:gd name="connsiteX13" fmla="*/ 389296 w 389296"/>
                  <a:gd name="connsiteY13" fmla="*/ 143783 h 207758"/>
                  <a:gd name="connsiteX14" fmla="*/ 370240 w 389296"/>
                  <a:gd name="connsiteY14" fmla="*/ 124726 h 207758"/>
                  <a:gd name="connsiteX15" fmla="*/ 338933 w 389296"/>
                  <a:gd name="connsiteY15" fmla="*/ 158756 h 20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9296" h="207758">
                    <a:moveTo>
                      <a:pt x="338933" y="158756"/>
                    </a:moveTo>
                    <a:cubicBezTo>
                      <a:pt x="338933" y="158756"/>
                      <a:pt x="338933" y="158756"/>
                      <a:pt x="338933" y="158756"/>
                    </a:cubicBezTo>
                    <a:cubicBezTo>
                      <a:pt x="338933" y="158756"/>
                      <a:pt x="338933" y="158756"/>
                      <a:pt x="338933" y="158756"/>
                    </a:cubicBezTo>
                    <a:cubicBezTo>
                      <a:pt x="328043" y="62112"/>
                      <a:pt x="240928" y="-8669"/>
                      <a:pt x="144285" y="860"/>
                    </a:cubicBezTo>
                    <a:cubicBezTo>
                      <a:pt x="80309" y="7665"/>
                      <a:pt x="25862" y="47140"/>
                      <a:pt x="0" y="105670"/>
                    </a:cubicBezTo>
                    <a:lnTo>
                      <a:pt x="24501" y="116559"/>
                    </a:lnTo>
                    <a:cubicBezTo>
                      <a:pt x="57169" y="40334"/>
                      <a:pt x="145646" y="6304"/>
                      <a:pt x="221872" y="38972"/>
                    </a:cubicBezTo>
                    <a:cubicBezTo>
                      <a:pt x="269513" y="59390"/>
                      <a:pt x="302181" y="102948"/>
                      <a:pt x="310348" y="154672"/>
                    </a:cubicBezTo>
                    <a:cubicBezTo>
                      <a:pt x="310348" y="154672"/>
                      <a:pt x="310348" y="154672"/>
                      <a:pt x="310348" y="154672"/>
                    </a:cubicBezTo>
                    <a:cubicBezTo>
                      <a:pt x="310348" y="154672"/>
                      <a:pt x="310348" y="154672"/>
                      <a:pt x="310348" y="154672"/>
                    </a:cubicBezTo>
                    <a:lnTo>
                      <a:pt x="280402" y="124726"/>
                    </a:lnTo>
                    <a:lnTo>
                      <a:pt x="261346" y="143783"/>
                    </a:lnTo>
                    <a:lnTo>
                      <a:pt x="325321" y="207758"/>
                    </a:lnTo>
                    <a:lnTo>
                      <a:pt x="389296" y="143783"/>
                    </a:lnTo>
                    <a:lnTo>
                      <a:pt x="370240" y="124726"/>
                    </a:lnTo>
                    <a:lnTo>
                      <a:pt x="338933" y="158756"/>
                    </a:lnTo>
                    <a:close/>
                  </a:path>
                </a:pathLst>
              </a:custGeom>
              <a:solidFill>
                <a:srgbClr val="000000"/>
              </a:solidFill>
              <a:ln w="13593"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83" name="フリーフォーム: 図形 1052">
                <a:extLst>
                  <a:ext uri="{FF2B5EF4-FFF2-40B4-BE49-F238E27FC236}">
                    <a16:creationId xmlns:a16="http://schemas.microsoft.com/office/drawing/2014/main" id="{96936760-2F7E-28C8-9B5D-AE200B2B5BF3}"/>
                  </a:ext>
                </a:extLst>
              </p:cNvPr>
              <p:cNvSpPr/>
              <p:nvPr/>
            </p:nvSpPr>
            <p:spPr>
              <a:xfrm>
                <a:off x="7887451" y="1657591"/>
                <a:ext cx="389296" cy="210480"/>
              </a:xfrm>
              <a:custGeom>
                <a:avLst/>
                <a:gdLst>
                  <a:gd name="connsiteX0" fmla="*/ 227316 w 389296"/>
                  <a:gd name="connsiteY0" fmla="*/ 182397 h 210480"/>
                  <a:gd name="connsiteX1" fmla="*/ 78948 w 389296"/>
                  <a:gd name="connsiteY1" fmla="*/ 54447 h 210480"/>
                  <a:gd name="connsiteX2" fmla="*/ 78948 w 389296"/>
                  <a:gd name="connsiteY2" fmla="*/ 54447 h 210480"/>
                  <a:gd name="connsiteX3" fmla="*/ 78948 w 389296"/>
                  <a:gd name="connsiteY3" fmla="*/ 54447 h 210480"/>
                  <a:gd name="connsiteX4" fmla="*/ 108894 w 389296"/>
                  <a:gd name="connsiteY4" fmla="*/ 84393 h 210480"/>
                  <a:gd name="connsiteX5" fmla="*/ 127950 w 389296"/>
                  <a:gd name="connsiteY5" fmla="*/ 65336 h 210480"/>
                  <a:gd name="connsiteX6" fmla="*/ 63975 w 389296"/>
                  <a:gd name="connsiteY6" fmla="*/ 0 h 210480"/>
                  <a:gd name="connsiteX7" fmla="*/ 0 w 389296"/>
                  <a:gd name="connsiteY7" fmla="*/ 63975 h 210480"/>
                  <a:gd name="connsiteX8" fmla="*/ 19056 w 389296"/>
                  <a:gd name="connsiteY8" fmla="*/ 83032 h 210480"/>
                  <a:gd name="connsiteX9" fmla="*/ 50363 w 389296"/>
                  <a:gd name="connsiteY9" fmla="*/ 51725 h 210480"/>
                  <a:gd name="connsiteX10" fmla="*/ 50363 w 389296"/>
                  <a:gd name="connsiteY10" fmla="*/ 51725 h 210480"/>
                  <a:gd name="connsiteX11" fmla="*/ 50363 w 389296"/>
                  <a:gd name="connsiteY11" fmla="*/ 51725 h 210480"/>
                  <a:gd name="connsiteX12" fmla="*/ 245012 w 389296"/>
                  <a:gd name="connsiteY12" fmla="*/ 209621 h 210480"/>
                  <a:gd name="connsiteX13" fmla="*/ 389296 w 389296"/>
                  <a:gd name="connsiteY13" fmla="*/ 104810 h 210480"/>
                  <a:gd name="connsiteX14" fmla="*/ 364795 w 389296"/>
                  <a:gd name="connsiteY14" fmla="*/ 93921 h 210480"/>
                  <a:gd name="connsiteX15" fmla="*/ 227316 w 389296"/>
                  <a:gd name="connsiteY15" fmla="*/ 182397 h 21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9296" h="210480">
                    <a:moveTo>
                      <a:pt x="227316" y="182397"/>
                    </a:moveTo>
                    <a:cubicBezTo>
                      <a:pt x="152452" y="182397"/>
                      <a:pt x="89838" y="127950"/>
                      <a:pt x="78948" y="54447"/>
                    </a:cubicBezTo>
                    <a:cubicBezTo>
                      <a:pt x="78948" y="54447"/>
                      <a:pt x="78948" y="54447"/>
                      <a:pt x="78948" y="54447"/>
                    </a:cubicBezTo>
                    <a:cubicBezTo>
                      <a:pt x="78948" y="54447"/>
                      <a:pt x="78948" y="54447"/>
                      <a:pt x="78948" y="54447"/>
                    </a:cubicBezTo>
                    <a:lnTo>
                      <a:pt x="108894" y="84393"/>
                    </a:lnTo>
                    <a:lnTo>
                      <a:pt x="127950" y="65336"/>
                    </a:lnTo>
                    <a:lnTo>
                      <a:pt x="63975" y="0"/>
                    </a:lnTo>
                    <a:lnTo>
                      <a:pt x="0" y="63975"/>
                    </a:lnTo>
                    <a:lnTo>
                      <a:pt x="19056" y="83032"/>
                    </a:lnTo>
                    <a:lnTo>
                      <a:pt x="50363" y="51725"/>
                    </a:lnTo>
                    <a:cubicBezTo>
                      <a:pt x="50363" y="51725"/>
                      <a:pt x="50363" y="51725"/>
                      <a:pt x="50363" y="51725"/>
                    </a:cubicBezTo>
                    <a:cubicBezTo>
                      <a:pt x="50363" y="51725"/>
                      <a:pt x="50363" y="51725"/>
                      <a:pt x="50363" y="51725"/>
                    </a:cubicBezTo>
                    <a:cubicBezTo>
                      <a:pt x="61253" y="148368"/>
                      <a:pt x="147007" y="219149"/>
                      <a:pt x="245012" y="209621"/>
                    </a:cubicBezTo>
                    <a:cubicBezTo>
                      <a:pt x="308987" y="202815"/>
                      <a:pt x="363434" y="163341"/>
                      <a:pt x="389296" y="104810"/>
                    </a:cubicBezTo>
                    <a:lnTo>
                      <a:pt x="364795" y="93921"/>
                    </a:lnTo>
                    <a:cubicBezTo>
                      <a:pt x="340294" y="147007"/>
                      <a:pt x="287208" y="182397"/>
                      <a:pt x="227316" y="182397"/>
                    </a:cubicBezTo>
                    <a:close/>
                  </a:path>
                </a:pathLst>
              </a:custGeom>
              <a:solidFill>
                <a:srgbClr val="000000"/>
              </a:solidFill>
              <a:ln w="13593"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sp>
          <p:nvSpPr>
            <p:cNvPr id="160" name="フリーフォーム: 図形 1053">
              <a:extLst>
                <a:ext uri="{FF2B5EF4-FFF2-40B4-BE49-F238E27FC236}">
                  <a16:creationId xmlns:a16="http://schemas.microsoft.com/office/drawing/2014/main" id="{284FBA46-9EAD-292A-FC05-B71425F1CAD5}"/>
                </a:ext>
              </a:extLst>
            </p:cNvPr>
            <p:cNvSpPr/>
            <p:nvPr/>
          </p:nvSpPr>
          <p:spPr>
            <a:xfrm>
              <a:off x="6935969" y="960287"/>
              <a:ext cx="2232914" cy="1227684"/>
            </a:xfrm>
            <a:custGeom>
              <a:avLst/>
              <a:gdLst>
                <a:gd name="connsiteX0" fmla="*/ 1069789 w 1252244"/>
                <a:gd name="connsiteY0" fmla="*/ 338933 h 762258"/>
                <a:gd name="connsiteX1" fmla="*/ 967700 w 1252244"/>
                <a:gd name="connsiteY1" fmla="*/ 172869 h 762258"/>
                <a:gd name="connsiteX2" fmla="*/ 773052 w 1252244"/>
                <a:gd name="connsiteY2" fmla="*/ 132034 h 762258"/>
                <a:gd name="connsiteX3" fmla="*/ 530763 w 1252244"/>
                <a:gd name="connsiteY3" fmla="*/ 0 h 762258"/>
                <a:gd name="connsiteX4" fmla="*/ 464066 w 1252244"/>
                <a:gd name="connsiteY4" fmla="*/ 8167 h 762258"/>
                <a:gd name="connsiteX5" fmla="*/ 243555 w 1252244"/>
                <a:gd name="connsiteY5" fmla="*/ 253179 h 762258"/>
                <a:gd name="connsiteX6" fmla="*/ 48907 w 1252244"/>
                <a:gd name="connsiteY6" fmla="*/ 353906 h 762258"/>
                <a:gd name="connsiteX7" fmla="*/ 23045 w 1252244"/>
                <a:gd name="connsiteY7" fmla="*/ 615251 h 762258"/>
                <a:gd name="connsiteX8" fmla="*/ 236750 w 1252244"/>
                <a:gd name="connsiteY8" fmla="*/ 760897 h 762258"/>
                <a:gd name="connsiteX9" fmla="*/ 336115 w 1252244"/>
                <a:gd name="connsiteY9" fmla="*/ 760897 h 762258"/>
                <a:gd name="connsiteX10" fmla="*/ 901003 w 1252244"/>
                <a:gd name="connsiteY10" fmla="*/ 762258 h 762258"/>
                <a:gd name="connsiteX11" fmla="*/ 1045288 w 1252244"/>
                <a:gd name="connsiteY11" fmla="*/ 762258 h 762258"/>
                <a:gd name="connsiteX12" fmla="*/ 1252186 w 1252244"/>
                <a:gd name="connsiteY12" fmla="*/ 544470 h 762258"/>
                <a:gd name="connsiteX13" fmla="*/ 1069789 w 1252244"/>
                <a:gd name="connsiteY13" fmla="*/ 338933 h 762258"/>
                <a:gd name="connsiteX14" fmla="*/ 1069789 w 1252244"/>
                <a:gd name="connsiteY14" fmla="*/ 338933 h 762258"/>
                <a:gd name="connsiteX15" fmla="*/ 1224963 w 1252244"/>
                <a:gd name="connsiteY15" fmla="*/ 560804 h 762258"/>
                <a:gd name="connsiteX16" fmla="*/ 1045288 w 1252244"/>
                <a:gd name="connsiteY16" fmla="*/ 735035 h 762258"/>
                <a:gd name="connsiteX17" fmla="*/ 901003 w 1252244"/>
                <a:gd name="connsiteY17" fmla="*/ 735035 h 762258"/>
                <a:gd name="connsiteX18" fmla="*/ 336115 w 1252244"/>
                <a:gd name="connsiteY18" fmla="*/ 733673 h 762258"/>
                <a:gd name="connsiteX19" fmla="*/ 238111 w 1252244"/>
                <a:gd name="connsiteY19" fmla="*/ 733673 h 762258"/>
                <a:gd name="connsiteX20" fmla="*/ 48907 w 1252244"/>
                <a:gd name="connsiteY20" fmla="*/ 604362 h 762258"/>
                <a:gd name="connsiteX21" fmla="*/ 70686 w 1252244"/>
                <a:gd name="connsiteY21" fmla="*/ 370240 h 762258"/>
                <a:gd name="connsiteX22" fmla="*/ 244917 w 1252244"/>
                <a:gd name="connsiteY22" fmla="*/ 280402 h 762258"/>
                <a:gd name="connsiteX23" fmla="*/ 268057 w 1252244"/>
                <a:gd name="connsiteY23" fmla="*/ 279041 h 762258"/>
                <a:gd name="connsiteX24" fmla="*/ 270779 w 1252244"/>
                <a:gd name="connsiteY24" fmla="*/ 257262 h 762258"/>
                <a:gd name="connsiteX25" fmla="*/ 470872 w 1252244"/>
                <a:gd name="connsiteY25" fmla="*/ 34029 h 762258"/>
                <a:gd name="connsiteX26" fmla="*/ 530763 w 1252244"/>
                <a:gd name="connsiteY26" fmla="*/ 27224 h 762258"/>
                <a:gd name="connsiteX27" fmla="*/ 749912 w 1252244"/>
                <a:gd name="connsiteY27" fmla="*/ 147007 h 762258"/>
                <a:gd name="connsiteX28" fmla="*/ 759441 w 1252244"/>
                <a:gd name="connsiteY28" fmla="*/ 161980 h 762258"/>
                <a:gd name="connsiteX29" fmla="*/ 777136 w 1252244"/>
                <a:gd name="connsiteY29" fmla="*/ 157896 h 762258"/>
                <a:gd name="connsiteX30" fmla="*/ 950005 w 1252244"/>
                <a:gd name="connsiteY30" fmla="*/ 194648 h 762258"/>
                <a:gd name="connsiteX31" fmla="*/ 1041204 w 1252244"/>
                <a:gd name="connsiteY31" fmla="*/ 343016 h 762258"/>
                <a:gd name="connsiteX32" fmla="*/ 1043926 w 1252244"/>
                <a:gd name="connsiteY32" fmla="*/ 362073 h 762258"/>
                <a:gd name="connsiteX33" fmla="*/ 1062983 w 1252244"/>
                <a:gd name="connsiteY33" fmla="*/ 364795 h 762258"/>
                <a:gd name="connsiteX34" fmla="*/ 1224963 w 1252244"/>
                <a:gd name="connsiteY34" fmla="*/ 560804 h 762258"/>
                <a:gd name="connsiteX35" fmla="*/ 1224963 w 1252244"/>
                <a:gd name="connsiteY35" fmla="*/ 560804 h 76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52244" h="762258">
                  <a:moveTo>
                    <a:pt x="1069789" y="338933"/>
                  </a:moveTo>
                  <a:cubicBezTo>
                    <a:pt x="1058899" y="272235"/>
                    <a:pt x="1022147" y="212343"/>
                    <a:pt x="967700" y="172869"/>
                  </a:cubicBezTo>
                  <a:cubicBezTo>
                    <a:pt x="910531" y="133395"/>
                    <a:pt x="841111" y="118422"/>
                    <a:pt x="773052" y="132034"/>
                  </a:cubicBezTo>
                  <a:cubicBezTo>
                    <a:pt x="718605" y="50363"/>
                    <a:pt x="628768" y="0"/>
                    <a:pt x="530763" y="0"/>
                  </a:cubicBezTo>
                  <a:cubicBezTo>
                    <a:pt x="508985" y="0"/>
                    <a:pt x="485845" y="2722"/>
                    <a:pt x="464066" y="8167"/>
                  </a:cubicBezTo>
                  <a:cubicBezTo>
                    <a:pt x="348366" y="38113"/>
                    <a:pt x="261251" y="134756"/>
                    <a:pt x="243555" y="253179"/>
                  </a:cubicBezTo>
                  <a:cubicBezTo>
                    <a:pt x="165968" y="255901"/>
                    <a:pt x="95187" y="292653"/>
                    <a:pt x="48907" y="353906"/>
                  </a:cubicBezTo>
                  <a:cubicBezTo>
                    <a:pt x="-5540" y="430131"/>
                    <a:pt x="-15068" y="529497"/>
                    <a:pt x="23045" y="615251"/>
                  </a:cubicBezTo>
                  <a:cubicBezTo>
                    <a:pt x="62519" y="699644"/>
                    <a:pt x="144190" y="755452"/>
                    <a:pt x="236750" y="760897"/>
                  </a:cubicBezTo>
                  <a:lnTo>
                    <a:pt x="336115" y="760897"/>
                  </a:lnTo>
                  <a:lnTo>
                    <a:pt x="901003" y="762258"/>
                  </a:lnTo>
                  <a:lnTo>
                    <a:pt x="1045288" y="762258"/>
                  </a:lnTo>
                  <a:cubicBezTo>
                    <a:pt x="1162349" y="759536"/>
                    <a:pt x="1254908" y="661531"/>
                    <a:pt x="1252186" y="544470"/>
                  </a:cubicBezTo>
                  <a:cubicBezTo>
                    <a:pt x="1249464" y="439660"/>
                    <a:pt x="1171877" y="353906"/>
                    <a:pt x="1069789" y="338933"/>
                  </a:cubicBezTo>
                  <a:cubicBezTo>
                    <a:pt x="1069789" y="338933"/>
                    <a:pt x="1069789" y="338933"/>
                    <a:pt x="1069789" y="338933"/>
                  </a:cubicBezTo>
                  <a:close/>
                  <a:moveTo>
                    <a:pt x="1224963" y="560804"/>
                  </a:moveTo>
                  <a:cubicBezTo>
                    <a:pt x="1218157" y="656086"/>
                    <a:pt x="1140570" y="732312"/>
                    <a:pt x="1045288" y="735035"/>
                  </a:cubicBezTo>
                  <a:lnTo>
                    <a:pt x="901003" y="735035"/>
                  </a:lnTo>
                  <a:lnTo>
                    <a:pt x="336115" y="733673"/>
                  </a:lnTo>
                  <a:lnTo>
                    <a:pt x="238111" y="733673"/>
                  </a:lnTo>
                  <a:cubicBezTo>
                    <a:pt x="156440" y="728229"/>
                    <a:pt x="82937" y="679226"/>
                    <a:pt x="48907" y="604362"/>
                  </a:cubicBezTo>
                  <a:cubicBezTo>
                    <a:pt x="13517" y="528136"/>
                    <a:pt x="21684" y="438298"/>
                    <a:pt x="70686" y="370240"/>
                  </a:cubicBezTo>
                  <a:cubicBezTo>
                    <a:pt x="112883" y="315793"/>
                    <a:pt x="175497" y="283124"/>
                    <a:pt x="244917" y="280402"/>
                  </a:cubicBezTo>
                  <a:lnTo>
                    <a:pt x="268057" y="279041"/>
                  </a:lnTo>
                  <a:lnTo>
                    <a:pt x="270779" y="257262"/>
                  </a:lnTo>
                  <a:cubicBezTo>
                    <a:pt x="287113" y="149729"/>
                    <a:pt x="366061" y="62614"/>
                    <a:pt x="470872" y="34029"/>
                  </a:cubicBezTo>
                  <a:cubicBezTo>
                    <a:pt x="489928" y="29946"/>
                    <a:pt x="510346" y="27224"/>
                    <a:pt x="530763" y="27224"/>
                  </a:cubicBezTo>
                  <a:cubicBezTo>
                    <a:pt x="619240" y="27224"/>
                    <a:pt x="702271" y="72142"/>
                    <a:pt x="749912" y="147007"/>
                  </a:cubicBezTo>
                  <a:lnTo>
                    <a:pt x="759441" y="161980"/>
                  </a:lnTo>
                  <a:lnTo>
                    <a:pt x="777136" y="157896"/>
                  </a:lnTo>
                  <a:cubicBezTo>
                    <a:pt x="837028" y="145646"/>
                    <a:pt x="899642" y="159257"/>
                    <a:pt x="950005" y="194648"/>
                  </a:cubicBezTo>
                  <a:cubicBezTo>
                    <a:pt x="999008" y="230039"/>
                    <a:pt x="1031676" y="283124"/>
                    <a:pt x="1041204" y="343016"/>
                  </a:cubicBezTo>
                  <a:lnTo>
                    <a:pt x="1043926" y="362073"/>
                  </a:lnTo>
                  <a:lnTo>
                    <a:pt x="1062983" y="364795"/>
                  </a:lnTo>
                  <a:cubicBezTo>
                    <a:pt x="1160987" y="379768"/>
                    <a:pt x="1229046" y="464161"/>
                    <a:pt x="1224963" y="560804"/>
                  </a:cubicBezTo>
                  <a:lnTo>
                    <a:pt x="1224963" y="560804"/>
                  </a:lnTo>
                  <a:close/>
                </a:path>
              </a:pathLst>
            </a:custGeom>
            <a:solidFill>
              <a:srgbClr val="000000"/>
            </a:solidFill>
            <a:ln w="13593"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nvGrpSpPr>
            <p:cNvPr id="161" name="グループ化 160">
              <a:extLst>
                <a:ext uri="{FF2B5EF4-FFF2-40B4-BE49-F238E27FC236}">
                  <a16:creationId xmlns:a16="http://schemas.microsoft.com/office/drawing/2014/main" id="{7ADA598D-B15E-8444-DBDE-E025A45A7F81}"/>
                </a:ext>
              </a:extLst>
            </p:cNvPr>
            <p:cNvGrpSpPr/>
            <p:nvPr/>
          </p:nvGrpSpPr>
          <p:grpSpPr>
            <a:xfrm>
              <a:off x="7742800" y="3547659"/>
              <a:ext cx="914400" cy="914400"/>
              <a:chOff x="7742800" y="3547659"/>
              <a:chExt cx="914400" cy="914400"/>
            </a:xfrm>
          </p:grpSpPr>
          <p:pic>
            <p:nvPicPr>
              <p:cNvPr id="280" name="グラフィックス 279" descr="ピン止めした地図 単色塗りつぶし">
                <a:extLst>
                  <a:ext uri="{FF2B5EF4-FFF2-40B4-BE49-F238E27FC236}">
                    <a16:creationId xmlns:a16="http://schemas.microsoft.com/office/drawing/2014/main" id="{C0702353-3DCD-9BAB-B64E-248E2A0A80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9066" y="3705198"/>
                <a:ext cx="458604" cy="453911"/>
              </a:xfrm>
              <a:prstGeom prst="rect">
                <a:avLst/>
              </a:prstGeom>
            </p:spPr>
          </p:pic>
          <p:pic>
            <p:nvPicPr>
              <p:cNvPr id="281" name="グラフィックス 280" descr="モニター 単色塗りつぶし">
                <a:extLst>
                  <a:ext uri="{FF2B5EF4-FFF2-40B4-BE49-F238E27FC236}">
                    <a16:creationId xmlns:a16="http://schemas.microsoft.com/office/drawing/2014/main" id="{0F819E0E-53AB-7C01-240B-EBD1188CD4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2800" y="3547659"/>
                <a:ext cx="914400" cy="914400"/>
              </a:xfrm>
              <a:prstGeom prst="rect">
                <a:avLst/>
              </a:prstGeom>
            </p:spPr>
          </p:pic>
        </p:grpSp>
        <p:cxnSp>
          <p:nvCxnSpPr>
            <p:cNvPr id="162" name="コネクタ: 曲線 62">
              <a:extLst>
                <a:ext uri="{FF2B5EF4-FFF2-40B4-BE49-F238E27FC236}">
                  <a16:creationId xmlns:a16="http://schemas.microsoft.com/office/drawing/2014/main" id="{35BEB01C-DFB2-E7CA-67CC-4F7528C0E84D}"/>
                </a:ext>
              </a:extLst>
            </p:cNvPr>
            <p:cNvCxnSpPr>
              <a:cxnSpLocks/>
              <a:stCxn id="160" idx="12"/>
              <a:endCxn id="151" idx="2"/>
            </p:cNvCxnSpPr>
            <p:nvPr/>
          </p:nvCxnSpPr>
          <p:spPr>
            <a:xfrm>
              <a:off x="9168780" y="1837204"/>
              <a:ext cx="905386" cy="2169865"/>
            </a:xfrm>
            <a:prstGeom prst="curvedConnector2">
              <a:avLst/>
            </a:prstGeom>
            <a:ln w="5715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63" name="直線矢印コネクタ 162">
              <a:extLst>
                <a:ext uri="{FF2B5EF4-FFF2-40B4-BE49-F238E27FC236}">
                  <a16:creationId xmlns:a16="http://schemas.microsoft.com/office/drawing/2014/main" id="{5024B887-A4B1-06DE-43C5-AD170EF0114F}"/>
                </a:ext>
              </a:extLst>
            </p:cNvPr>
            <p:cNvCxnSpPr>
              <a:cxnSpLocks/>
            </p:cNvCxnSpPr>
            <p:nvPr/>
          </p:nvCxnSpPr>
          <p:spPr>
            <a:xfrm>
              <a:off x="8198368" y="2211826"/>
              <a:ext cx="0" cy="1461895"/>
            </a:xfrm>
            <a:prstGeom prst="straightConnector1">
              <a:avLst/>
            </a:prstGeom>
            <a:ln w="57150">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pic>
          <p:nvPicPr>
            <p:cNvPr id="164" name="グラフィックス 163" descr="基地局 単色塗りつぶし">
              <a:extLst>
                <a:ext uri="{FF2B5EF4-FFF2-40B4-BE49-F238E27FC236}">
                  <a16:creationId xmlns:a16="http://schemas.microsoft.com/office/drawing/2014/main" id="{18707942-AE2C-6B93-BAA6-6A490587FC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1947" y="4208649"/>
              <a:ext cx="503230" cy="503230"/>
            </a:xfrm>
            <a:prstGeom prst="rect">
              <a:avLst/>
            </a:prstGeom>
          </p:spPr>
        </p:pic>
        <p:pic>
          <p:nvPicPr>
            <p:cNvPr id="165" name="グラフィックス 164" descr="基地局 単色塗りつぶし">
              <a:extLst>
                <a:ext uri="{FF2B5EF4-FFF2-40B4-BE49-F238E27FC236}">
                  <a16:creationId xmlns:a16="http://schemas.microsoft.com/office/drawing/2014/main" id="{D8EBF3E5-D6A4-B247-8BBF-7433DFD920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80030" y="4206999"/>
              <a:ext cx="504997" cy="504997"/>
            </a:xfrm>
            <a:prstGeom prst="rect">
              <a:avLst/>
            </a:prstGeom>
          </p:spPr>
        </p:pic>
        <p:pic>
          <p:nvPicPr>
            <p:cNvPr id="166" name="グラフィックス 165" descr="基地局 単色塗りつぶし">
              <a:extLst>
                <a:ext uri="{FF2B5EF4-FFF2-40B4-BE49-F238E27FC236}">
                  <a16:creationId xmlns:a16="http://schemas.microsoft.com/office/drawing/2014/main" id="{44CC260A-0DEF-8758-1AE0-909B037390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82628" y="2118710"/>
              <a:ext cx="504997" cy="504997"/>
            </a:xfrm>
            <a:prstGeom prst="rect">
              <a:avLst/>
            </a:prstGeom>
          </p:spPr>
        </p:pic>
        <p:pic>
          <p:nvPicPr>
            <p:cNvPr id="167" name="グラフィックス 166" descr="基地局 単色塗りつぶし">
              <a:extLst>
                <a:ext uri="{FF2B5EF4-FFF2-40B4-BE49-F238E27FC236}">
                  <a16:creationId xmlns:a16="http://schemas.microsoft.com/office/drawing/2014/main" id="{2AEF82AB-5C20-E7CA-227D-7238312373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52688" y="2127060"/>
              <a:ext cx="504997" cy="504997"/>
            </a:xfrm>
            <a:prstGeom prst="rect">
              <a:avLst/>
            </a:prstGeom>
          </p:spPr>
        </p:pic>
        <p:cxnSp>
          <p:nvCxnSpPr>
            <p:cNvPr id="168" name="直線コネクタ 167">
              <a:extLst>
                <a:ext uri="{FF2B5EF4-FFF2-40B4-BE49-F238E27FC236}">
                  <a16:creationId xmlns:a16="http://schemas.microsoft.com/office/drawing/2014/main" id="{039900A1-6781-7582-B9BE-746069C9F89A}"/>
                </a:ext>
              </a:extLst>
            </p:cNvPr>
            <p:cNvCxnSpPr>
              <a:cxnSpLocks/>
              <a:stCxn id="160" idx="19"/>
            </p:cNvCxnSpPr>
            <p:nvPr/>
          </p:nvCxnSpPr>
          <p:spPr>
            <a:xfrm flipH="1">
              <a:off x="5693972" y="2141932"/>
              <a:ext cx="1666580" cy="2148190"/>
            </a:xfrm>
            <a:prstGeom prst="line">
              <a:avLst/>
            </a:prstGeom>
            <a:ln w="57150" cap="flat" cmpd="sng" algn="ctr">
              <a:solidFill>
                <a:schemeClr val="tx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pic>
          <p:nvPicPr>
            <p:cNvPr id="169" name="Picture 10" descr="充電・雷マークのアイコン素材 | 無料のアイコンイラスト集 icon-pit">
              <a:extLst>
                <a:ext uri="{FF2B5EF4-FFF2-40B4-BE49-F238E27FC236}">
                  <a16:creationId xmlns:a16="http://schemas.microsoft.com/office/drawing/2014/main" id="{1B99BD5F-78C9-BF69-B9BD-A1E888DE95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79900" y="1893831"/>
              <a:ext cx="438341" cy="438341"/>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0" descr="充電・雷マークのアイコン素材 | 無料のアイコンイラスト集 icon-pit">
              <a:extLst>
                <a:ext uri="{FF2B5EF4-FFF2-40B4-BE49-F238E27FC236}">
                  <a16:creationId xmlns:a16="http://schemas.microsoft.com/office/drawing/2014/main" id="{62F28B40-BC4B-6A39-9BA6-26DA3DE2EB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8899" y="3909302"/>
              <a:ext cx="438341" cy="438341"/>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0" descr="充電・雷マークのアイコン素材 | 無料のアイコンイラスト集 icon-pit">
              <a:extLst>
                <a:ext uri="{FF2B5EF4-FFF2-40B4-BE49-F238E27FC236}">
                  <a16:creationId xmlns:a16="http://schemas.microsoft.com/office/drawing/2014/main" id="{6ED1465A-46BB-FFA2-C57C-55A6303BDF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1480" y="1870528"/>
              <a:ext cx="438341" cy="438341"/>
            </a:xfrm>
            <a:prstGeom prst="rect">
              <a:avLst/>
            </a:prstGeom>
            <a:noFill/>
            <a:extLst>
              <a:ext uri="{909E8E84-426E-40DD-AFC4-6F175D3DCCD1}">
                <a14:hiddenFill xmlns:a14="http://schemas.microsoft.com/office/drawing/2010/main">
                  <a:solidFill>
                    <a:srgbClr val="FFFFFF"/>
                  </a:solidFill>
                </a14:hiddenFill>
              </a:ext>
            </a:extLst>
          </p:spPr>
        </p:pic>
        <p:sp>
          <p:nvSpPr>
            <p:cNvPr id="172" name="テキスト ボックス 171">
              <a:extLst>
                <a:ext uri="{FF2B5EF4-FFF2-40B4-BE49-F238E27FC236}">
                  <a16:creationId xmlns:a16="http://schemas.microsoft.com/office/drawing/2014/main" id="{18A1D972-B357-7BD9-7631-534586C276DE}"/>
                </a:ext>
              </a:extLst>
            </p:cNvPr>
            <p:cNvSpPr txBox="1"/>
            <p:nvPr/>
          </p:nvSpPr>
          <p:spPr>
            <a:xfrm>
              <a:off x="4790715" y="4834014"/>
              <a:ext cx="2088675" cy="461665"/>
            </a:xfrm>
            <a:prstGeom prst="rect">
              <a:avLst/>
            </a:prstGeom>
            <a:solidFill>
              <a:schemeClr val="bg1"/>
            </a:solidFill>
          </p:spPr>
          <p:txBody>
            <a:bodyPr wrap="square" rtlCol="0">
              <a:spAutoFit/>
            </a:bodyPr>
            <a:lstStyle/>
            <a:p>
              <a:r>
                <a:rPr kumimoji="1" lang="ja-JP" altLang="en-US" sz="2400">
                  <a:latin typeface="HGSGothicE" panose="020B0900000000000000" pitchFamily="34" charset="-128"/>
                  <a:ea typeface="HGSGothicE" panose="020B0900000000000000" pitchFamily="34" charset="-128"/>
                </a:rPr>
                <a:t>ゲートウェイ</a:t>
              </a:r>
            </a:p>
          </p:txBody>
        </p:sp>
        <p:sp>
          <p:nvSpPr>
            <p:cNvPr id="173" name="テキスト ボックス 172">
              <a:extLst>
                <a:ext uri="{FF2B5EF4-FFF2-40B4-BE49-F238E27FC236}">
                  <a16:creationId xmlns:a16="http://schemas.microsoft.com/office/drawing/2014/main" id="{0CEEDEE1-7A97-57A5-6F77-7DDC4E6F83B4}"/>
                </a:ext>
              </a:extLst>
            </p:cNvPr>
            <p:cNvSpPr txBox="1"/>
            <p:nvPr/>
          </p:nvSpPr>
          <p:spPr>
            <a:xfrm>
              <a:off x="4882418" y="1682839"/>
              <a:ext cx="2032340" cy="830997"/>
            </a:xfrm>
            <a:prstGeom prst="rect">
              <a:avLst/>
            </a:prstGeom>
            <a:solidFill>
              <a:schemeClr val="bg1"/>
            </a:solidFill>
            <a:ln>
              <a:noFill/>
            </a:ln>
          </p:spPr>
          <p:txBody>
            <a:bodyPr wrap="square" rtlCol="0">
              <a:spAutoFit/>
            </a:bodyPr>
            <a:lstStyle/>
            <a:p>
              <a:r>
                <a:rPr kumimoji="1" lang="ja-JP" altLang="en-US" sz="2400">
                  <a:latin typeface="HGSGothicE" panose="020B0900000000000000" pitchFamily="34" charset="-128"/>
                  <a:ea typeface="HGSGothicE" panose="020B0900000000000000" pitchFamily="34" charset="-128"/>
                </a:rPr>
                <a:t>赤外線</a:t>
              </a:r>
              <a:br>
                <a:rPr kumimoji="1" lang="en-US" altLang="ja-JP" sz="2400" dirty="0">
                  <a:latin typeface="HGSGothicE" panose="020B0900000000000000" pitchFamily="34" charset="-128"/>
                  <a:ea typeface="HGSGothicE" panose="020B0900000000000000" pitchFamily="34" charset="-128"/>
                </a:rPr>
              </a:br>
              <a:r>
                <a:rPr lang="ja-JP" altLang="en-US" sz="2400">
                  <a:latin typeface="HGSGothicE" panose="020B0900000000000000" pitchFamily="34" charset="-128"/>
                  <a:ea typeface="HGSGothicE" panose="020B0900000000000000" pitchFamily="34" charset="-128"/>
                </a:rPr>
                <a:t>センサノード</a:t>
              </a:r>
              <a:endParaRPr kumimoji="1" lang="ja-JP" altLang="en-US" sz="2400">
                <a:latin typeface="HGSGothicE" panose="020B0900000000000000" pitchFamily="34" charset="-128"/>
                <a:ea typeface="HGSGothicE" panose="020B0900000000000000" pitchFamily="34" charset="-128"/>
              </a:endParaRPr>
            </a:p>
          </p:txBody>
        </p:sp>
        <p:cxnSp>
          <p:nvCxnSpPr>
            <p:cNvPr id="174" name="直線コネクタ 173">
              <a:extLst>
                <a:ext uri="{FF2B5EF4-FFF2-40B4-BE49-F238E27FC236}">
                  <a16:creationId xmlns:a16="http://schemas.microsoft.com/office/drawing/2014/main" id="{F67681CD-7045-4796-904A-83DD655250DF}"/>
                </a:ext>
              </a:extLst>
            </p:cNvPr>
            <p:cNvCxnSpPr>
              <a:cxnSpLocks/>
              <a:endCxn id="173" idx="1"/>
            </p:cNvCxnSpPr>
            <p:nvPr/>
          </p:nvCxnSpPr>
          <p:spPr>
            <a:xfrm flipV="1">
              <a:off x="4470334" y="2098338"/>
              <a:ext cx="412084" cy="232775"/>
            </a:xfrm>
            <a:prstGeom prst="line">
              <a:avLst/>
            </a:prstGeom>
            <a:ln w="19050"/>
          </p:spPr>
          <p:style>
            <a:lnRef idx="1">
              <a:schemeClr val="dk1"/>
            </a:lnRef>
            <a:fillRef idx="0">
              <a:schemeClr val="dk1"/>
            </a:fillRef>
            <a:effectRef idx="0">
              <a:schemeClr val="dk1"/>
            </a:effectRef>
            <a:fontRef idx="minor">
              <a:schemeClr val="tx1"/>
            </a:fontRef>
          </p:style>
        </p:cxnSp>
        <p:sp>
          <p:nvSpPr>
            <p:cNvPr id="175" name="テキスト ボックス 174">
              <a:extLst>
                <a:ext uri="{FF2B5EF4-FFF2-40B4-BE49-F238E27FC236}">
                  <a16:creationId xmlns:a16="http://schemas.microsoft.com/office/drawing/2014/main" id="{87AB37F9-11B8-65FD-BCF6-9AE83D911783}"/>
                </a:ext>
              </a:extLst>
            </p:cNvPr>
            <p:cNvSpPr txBox="1"/>
            <p:nvPr/>
          </p:nvSpPr>
          <p:spPr>
            <a:xfrm>
              <a:off x="2509559" y="4736423"/>
              <a:ext cx="1799683" cy="461665"/>
            </a:xfrm>
            <a:prstGeom prst="rect">
              <a:avLst/>
            </a:prstGeom>
            <a:noFill/>
          </p:spPr>
          <p:txBody>
            <a:bodyPr wrap="square" rtlCol="0">
              <a:spAutoFit/>
            </a:bodyPr>
            <a:lstStyle/>
            <a:p>
              <a:r>
                <a:rPr kumimoji="1" lang="en-US" altLang="ja-JP" sz="2400" dirty="0">
                  <a:latin typeface="HGSGothicE" panose="020B0900000000000000" pitchFamily="34" charset="-128"/>
                  <a:ea typeface="HGSGothicE" panose="020B0900000000000000" pitchFamily="34" charset="-128"/>
                </a:rPr>
                <a:t>10〜100m</a:t>
              </a:r>
              <a:endParaRPr kumimoji="1" lang="ja-JP" altLang="en-US" sz="2400">
                <a:latin typeface="HGSGothicE" panose="020B0900000000000000" pitchFamily="34" charset="-128"/>
                <a:ea typeface="HGSGothicE" panose="020B0900000000000000" pitchFamily="34" charset="-128"/>
              </a:endParaRPr>
            </a:p>
          </p:txBody>
        </p:sp>
        <p:sp>
          <p:nvSpPr>
            <p:cNvPr id="176" name="テキスト ボックス 175">
              <a:extLst>
                <a:ext uri="{FF2B5EF4-FFF2-40B4-BE49-F238E27FC236}">
                  <a16:creationId xmlns:a16="http://schemas.microsoft.com/office/drawing/2014/main" id="{582D52E3-82D1-4983-0042-85F90FEA0AE2}"/>
                </a:ext>
              </a:extLst>
            </p:cNvPr>
            <p:cNvSpPr txBox="1"/>
            <p:nvPr/>
          </p:nvSpPr>
          <p:spPr>
            <a:xfrm>
              <a:off x="4139754" y="1157245"/>
              <a:ext cx="994500" cy="461665"/>
            </a:xfrm>
            <a:prstGeom prst="rect">
              <a:avLst/>
            </a:prstGeom>
            <a:solidFill>
              <a:schemeClr val="bg1"/>
            </a:solidFill>
            <a:ln>
              <a:noFill/>
            </a:ln>
          </p:spPr>
          <p:txBody>
            <a:bodyPr wrap="square" rtlCol="0">
              <a:spAutoFit/>
            </a:bodyPr>
            <a:lstStyle/>
            <a:p>
              <a:pPr algn="r"/>
              <a:r>
                <a:rPr kumimoji="1" lang="en-US" altLang="ja-JP" sz="2400" b="1" dirty="0">
                  <a:solidFill>
                    <a:srgbClr val="846100"/>
                  </a:solidFill>
                  <a:latin typeface="HGSGothicE" panose="020B0900000000000000" pitchFamily="34" charset="-128"/>
                  <a:ea typeface="HGSGothicE" panose="020B0900000000000000" pitchFamily="34" charset="-128"/>
                </a:rPr>
                <a:t>LoRa</a:t>
              </a:r>
              <a:endParaRPr kumimoji="1" lang="ja-JP" altLang="en-US" sz="2400" b="1">
                <a:solidFill>
                  <a:srgbClr val="846100"/>
                </a:solidFill>
                <a:latin typeface="HGSGothicE" panose="020B0900000000000000" pitchFamily="34" charset="-128"/>
                <a:ea typeface="HGSGothicE" panose="020B0900000000000000" pitchFamily="34" charset="-128"/>
              </a:endParaRPr>
            </a:p>
          </p:txBody>
        </p:sp>
        <p:cxnSp>
          <p:nvCxnSpPr>
            <p:cNvPr id="177" name="直線矢印コネクタ 176">
              <a:extLst>
                <a:ext uri="{FF2B5EF4-FFF2-40B4-BE49-F238E27FC236}">
                  <a16:creationId xmlns:a16="http://schemas.microsoft.com/office/drawing/2014/main" id="{409A66CF-2B9B-FD0B-A5F6-122222D54EA1}"/>
                </a:ext>
              </a:extLst>
            </p:cNvPr>
            <p:cNvCxnSpPr>
              <a:cxnSpLocks/>
              <a:endCxn id="165" idx="3"/>
            </p:cNvCxnSpPr>
            <p:nvPr/>
          </p:nvCxnSpPr>
          <p:spPr>
            <a:xfrm flipH="1">
              <a:off x="4585027" y="4459498"/>
              <a:ext cx="483310" cy="0"/>
            </a:xfrm>
            <a:prstGeom prst="straightConnector1">
              <a:avLst/>
            </a:prstGeom>
            <a:ln w="57150">
              <a:solidFill>
                <a:schemeClr val="tx1">
                  <a:lumMod val="50000"/>
                  <a:lumOff val="50000"/>
                </a:schemeClr>
              </a:solidFill>
              <a:prstDash val="lgDash"/>
              <a:headEnd type="triangle"/>
              <a:tailEnd type="triangle"/>
            </a:ln>
          </p:spPr>
          <p:style>
            <a:lnRef idx="1">
              <a:schemeClr val="dk1"/>
            </a:lnRef>
            <a:fillRef idx="0">
              <a:schemeClr val="dk1"/>
            </a:fillRef>
            <a:effectRef idx="0">
              <a:schemeClr val="dk1"/>
            </a:effectRef>
            <a:fontRef idx="minor">
              <a:schemeClr val="tx1"/>
            </a:fontRef>
          </p:style>
        </p:cxnSp>
        <p:pic>
          <p:nvPicPr>
            <p:cNvPr id="178" name="グラフィックス 177" descr="無線ルーター 枠線">
              <a:extLst>
                <a:ext uri="{FF2B5EF4-FFF2-40B4-BE49-F238E27FC236}">
                  <a16:creationId xmlns:a16="http://schemas.microsoft.com/office/drawing/2014/main" id="{CBF09D3D-4906-FE42-959F-FB34641CBB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67884" y="4054549"/>
              <a:ext cx="837771" cy="837771"/>
            </a:xfrm>
            <a:prstGeom prst="rect">
              <a:avLst/>
            </a:prstGeom>
          </p:spPr>
        </p:pic>
        <p:grpSp>
          <p:nvGrpSpPr>
            <p:cNvPr id="179" name="グループ化 178">
              <a:extLst>
                <a:ext uri="{FF2B5EF4-FFF2-40B4-BE49-F238E27FC236}">
                  <a16:creationId xmlns:a16="http://schemas.microsoft.com/office/drawing/2014/main" id="{92455C7D-F238-0163-5736-327D9DDF083C}"/>
                </a:ext>
              </a:extLst>
            </p:cNvPr>
            <p:cNvGrpSpPr/>
            <p:nvPr/>
          </p:nvGrpSpPr>
          <p:grpSpPr>
            <a:xfrm>
              <a:off x="2914385" y="2632057"/>
              <a:ext cx="191923" cy="202500"/>
              <a:chOff x="3978828" y="3296268"/>
              <a:chExt cx="191923" cy="202500"/>
            </a:xfrm>
          </p:grpSpPr>
          <p:sp>
            <p:nvSpPr>
              <p:cNvPr id="275" name="フリーフォーム: 図形 74">
                <a:extLst>
                  <a:ext uri="{FF2B5EF4-FFF2-40B4-BE49-F238E27FC236}">
                    <a16:creationId xmlns:a16="http://schemas.microsoft.com/office/drawing/2014/main" id="{5A9B5E7C-CFB3-934B-5A19-354785778E51}"/>
                  </a:ext>
                </a:extLst>
              </p:cNvPr>
              <p:cNvSpPr/>
              <p:nvPr/>
            </p:nvSpPr>
            <p:spPr>
              <a:xfrm rot="16751401">
                <a:off x="4070606" y="3308601"/>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76" name="フリーフォーム: 図形 75">
                <a:extLst>
                  <a:ext uri="{FF2B5EF4-FFF2-40B4-BE49-F238E27FC236}">
                    <a16:creationId xmlns:a16="http://schemas.microsoft.com/office/drawing/2014/main" id="{37DB204A-B817-878E-CC6B-0AF8A5D9650E}"/>
                  </a:ext>
                </a:extLst>
              </p:cNvPr>
              <p:cNvSpPr/>
              <p:nvPr/>
            </p:nvSpPr>
            <p:spPr>
              <a:xfrm rot="17554800">
                <a:off x="4116792" y="3362247"/>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77" name="フリーフォーム: 図形 76">
                <a:extLst>
                  <a:ext uri="{FF2B5EF4-FFF2-40B4-BE49-F238E27FC236}">
                    <a16:creationId xmlns:a16="http://schemas.microsoft.com/office/drawing/2014/main" id="{41897131-5AC6-5405-6581-D0A36B0017C8}"/>
                  </a:ext>
                </a:extLst>
              </p:cNvPr>
              <p:cNvSpPr/>
              <p:nvPr/>
            </p:nvSpPr>
            <p:spPr>
              <a:xfrm rot="21048600">
                <a:off x="4018979" y="3296619"/>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78" name="フリーフォーム: 図形 77">
                <a:extLst>
                  <a:ext uri="{FF2B5EF4-FFF2-40B4-BE49-F238E27FC236}">
                    <a16:creationId xmlns:a16="http://schemas.microsoft.com/office/drawing/2014/main" id="{48D70C68-9ABE-7797-21EB-41F922510184}"/>
                  </a:ext>
                </a:extLst>
              </p:cNvPr>
              <p:cNvSpPr/>
              <p:nvPr/>
            </p:nvSpPr>
            <p:spPr>
              <a:xfrm rot="20245200">
                <a:off x="3978828" y="3356263"/>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79" name="フリーフォーム: 図形 80">
                <a:extLst>
                  <a:ext uri="{FF2B5EF4-FFF2-40B4-BE49-F238E27FC236}">
                    <a16:creationId xmlns:a16="http://schemas.microsoft.com/office/drawing/2014/main" id="{175AE6D0-C895-1020-30B1-0A18C0E7456B}"/>
                  </a:ext>
                </a:extLst>
              </p:cNvPr>
              <p:cNvSpPr/>
              <p:nvPr/>
            </p:nvSpPr>
            <p:spPr>
              <a:xfrm>
                <a:off x="4005614" y="337611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6 w 138099"/>
                  <a:gd name="connsiteY18" fmla="*/ 100416 h 122655"/>
                  <a:gd name="connsiteX19" fmla="*/ 17119 w 138099"/>
                  <a:gd name="connsiteY19" fmla="*/ 119685 h 122655"/>
                  <a:gd name="connsiteX20" fmla="*/ 42169 w 138099"/>
                  <a:gd name="connsiteY20" fmla="*/ 120096 h 122655"/>
                  <a:gd name="connsiteX21" fmla="*/ 47244 w 138099"/>
                  <a:gd name="connsiteY21" fmla="*/ 117539 h 122655"/>
                  <a:gd name="connsiteX22" fmla="*/ 65328 w 138099"/>
                  <a:gd name="connsiteY22"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4" y="41295"/>
                      <a:pt x="102000" y="34332"/>
                      <a:pt x="100158" y="26857"/>
                    </a:cubicBezTo>
                    <a:cubicBezTo>
                      <a:pt x="98809" y="20790"/>
                      <a:pt x="95919" y="15164"/>
                      <a:pt x="91762" y="10510"/>
                    </a:cubicBezTo>
                    <a:cubicBezTo>
                      <a:pt x="81269" y="-1909"/>
                      <a:pt x="62591" y="-3559"/>
                      <a:pt x="50042" y="6827"/>
                    </a:cubicBezTo>
                    <a:cubicBezTo>
                      <a:pt x="48694" y="7943"/>
                      <a:pt x="47448" y="9176"/>
                      <a:pt x="46321" y="10510"/>
                    </a:cubicBezTo>
                    <a:cubicBezTo>
                      <a:pt x="42193" y="15184"/>
                      <a:pt x="39307"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6" y="100416"/>
                    </a:cubicBezTo>
                    <a:cubicBezTo>
                      <a:pt x="3554" y="108777"/>
                      <a:pt x="9311" y="115787"/>
                      <a:pt x="17119" y="119685"/>
                    </a:cubicBezTo>
                    <a:cubicBezTo>
                      <a:pt x="25021" y="123379"/>
                      <a:pt x="34147" y="123529"/>
                      <a:pt x="42169" y="120096"/>
                    </a:cubicBezTo>
                    <a:cubicBezTo>
                      <a:pt x="43936" y="119400"/>
                      <a:pt x="45635" y="118544"/>
                      <a:pt x="47244" y="117539"/>
                    </a:cubicBezTo>
                    <a:cubicBezTo>
                      <a:pt x="52666" y="114108"/>
                      <a:pt x="58900" y="112141"/>
                      <a:pt x="65328"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80" name="グループ化 179">
              <a:extLst>
                <a:ext uri="{FF2B5EF4-FFF2-40B4-BE49-F238E27FC236}">
                  <a16:creationId xmlns:a16="http://schemas.microsoft.com/office/drawing/2014/main" id="{CE20E6AD-E909-09EA-2BDC-F6942DEFE57A}"/>
                </a:ext>
              </a:extLst>
            </p:cNvPr>
            <p:cNvGrpSpPr/>
            <p:nvPr/>
          </p:nvGrpSpPr>
          <p:grpSpPr>
            <a:xfrm>
              <a:off x="2576227" y="2821262"/>
              <a:ext cx="191958" cy="202509"/>
              <a:chOff x="4186386" y="3446939"/>
              <a:chExt cx="191958" cy="202509"/>
            </a:xfrm>
          </p:grpSpPr>
          <p:sp>
            <p:nvSpPr>
              <p:cNvPr id="270" name="フリーフォーム: 図形 81">
                <a:extLst>
                  <a:ext uri="{FF2B5EF4-FFF2-40B4-BE49-F238E27FC236}">
                    <a16:creationId xmlns:a16="http://schemas.microsoft.com/office/drawing/2014/main" id="{9B5C2FCF-09BD-C0F4-2034-16646E31EA03}"/>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71" name="フリーフォーム: 図形 84">
                <a:extLst>
                  <a:ext uri="{FF2B5EF4-FFF2-40B4-BE49-F238E27FC236}">
                    <a16:creationId xmlns:a16="http://schemas.microsoft.com/office/drawing/2014/main" id="{249527DD-F063-2C7C-905A-DC129E34235D}"/>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72" name="フリーフォーム: 図形 85">
                <a:extLst>
                  <a:ext uri="{FF2B5EF4-FFF2-40B4-BE49-F238E27FC236}">
                    <a16:creationId xmlns:a16="http://schemas.microsoft.com/office/drawing/2014/main" id="{12A3928B-58A4-2122-2315-2FEA61BDABE7}"/>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73" name="フリーフォーム: 図形 86">
                <a:extLst>
                  <a:ext uri="{FF2B5EF4-FFF2-40B4-BE49-F238E27FC236}">
                    <a16:creationId xmlns:a16="http://schemas.microsoft.com/office/drawing/2014/main" id="{EA94CB51-CF38-5D36-A960-CD76919973EF}"/>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74" name="フリーフォーム: 図形 87">
                <a:extLst>
                  <a:ext uri="{FF2B5EF4-FFF2-40B4-BE49-F238E27FC236}">
                    <a16:creationId xmlns:a16="http://schemas.microsoft.com/office/drawing/2014/main" id="{ECB14845-7DC9-C0CF-46AA-9DBEA87B5808}"/>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81" name="グループ化 180">
              <a:extLst>
                <a:ext uri="{FF2B5EF4-FFF2-40B4-BE49-F238E27FC236}">
                  <a16:creationId xmlns:a16="http://schemas.microsoft.com/office/drawing/2014/main" id="{EF43289F-E6EA-E92C-7833-52A6CE8B3E8E}"/>
                </a:ext>
              </a:extLst>
            </p:cNvPr>
            <p:cNvGrpSpPr/>
            <p:nvPr/>
          </p:nvGrpSpPr>
          <p:grpSpPr>
            <a:xfrm>
              <a:off x="3165878" y="3845059"/>
              <a:ext cx="191958" cy="202509"/>
              <a:chOff x="4186386" y="3446939"/>
              <a:chExt cx="191958" cy="202509"/>
            </a:xfrm>
          </p:grpSpPr>
          <p:sp>
            <p:nvSpPr>
              <p:cNvPr id="265" name="フリーフォーム: 図形 91">
                <a:extLst>
                  <a:ext uri="{FF2B5EF4-FFF2-40B4-BE49-F238E27FC236}">
                    <a16:creationId xmlns:a16="http://schemas.microsoft.com/office/drawing/2014/main" id="{CD739722-3C86-CCAE-B2ED-675F2318623C}"/>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66" name="フリーフォーム: 図形 92">
                <a:extLst>
                  <a:ext uri="{FF2B5EF4-FFF2-40B4-BE49-F238E27FC236}">
                    <a16:creationId xmlns:a16="http://schemas.microsoft.com/office/drawing/2014/main" id="{7A5EA174-09A0-9D3C-2BE1-9E988949B46C}"/>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67" name="フリーフォーム: 図形 93">
                <a:extLst>
                  <a:ext uri="{FF2B5EF4-FFF2-40B4-BE49-F238E27FC236}">
                    <a16:creationId xmlns:a16="http://schemas.microsoft.com/office/drawing/2014/main" id="{E43FB173-4719-9B23-63ED-950E94BED862}"/>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68" name="フリーフォーム: 図形 94">
                <a:extLst>
                  <a:ext uri="{FF2B5EF4-FFF2-40B4-BE49-F238E27FC236}">
                    <a16:creationId xmlns:a16="http://schemas.microsoft.com/office/drawing/2014/main" id="{EB2C7765-2F96-1BAD-9F99-6AC9750A8643}"/>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69" name="フリーフォーム: 図形 95">
                <a:extLst>
                  <a:ext uri="{FF2B5EF4-FFF2-40B4-BE49-F238E27FC236}">
                    <a16:creationId xmlns:a16="http://schemas.microsoft.com/office/drawing/2014/main" id="{A3F3B18A-0525-F17E-C04D-CA20309F22E9}"/>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82" name="グループ化 181">
              <a:extLst>
                <a:ext uri="{FF2B5EF4-FFF2-40B4-BE49-F238E27FC236}">
                  <a16:creationId xmlns:a16="http://schemas.microsoft.com/office/drawing/2014/main" id="{25723C47-0FEC-485E-75AA-DF6B36B2D13A}"/>
                </a:ext>
              </a:extLst>
            </p:cNvPr>
            <p:cNvGrpSpPr/>
            <p:nvPr/>
          </p:nvGrpSpPr>
          <p:grpSpPr>
            <a:xfrm>
              <a:off x="2844510" y="3530053"/>
              <a:ext cx="191958" cy="202509"/>
              <a:chOff x="4186386" y="3446939"/>
              <a:chExt cx="191958" cy="202509"/>
            </a:xfrm>
          </p:grpSpPr>
          <p:sp>
            <p:nvSpPr>
              <p:cNvPr id="260" name="フリーフォーム: 図形 97">
                <a:extLst>
                  <a:ext uri="{FF2B5EF4-FFF2-40B4-BE49-F238E27FC236}">
                    <a16:creationId xmlns:a16="http://schemas.microsoft.com/office/drawing/2014/main" id="{49E5ABB2-520D-3FDD-7648-F306D365D0BE}"/>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61" name="フリーフォーム: 図形 98">
                <a:extLst>
                  <a:ext uri="{FF2B5EF4-FFF2-40B4-BE49-F238E27FC236}">
                    <a16:creationId xmlns:a16="http://schemas.microsoft.com/office/drawing/2014/main" id="{088112A6-FA04-B4EE-A0BC-C82EFA064EDF}"/>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62" name="フリーフォーム: 図形 99">
                <a:extLst>
                  <a:ext uri="{FF2B5EF4-FFF2-40B4-BE49-F238E27FC236}">
                    <a16:creationId xmlns:a16="http://schemas.microsoft.com/office/drawing/2014/main" id="{23443127-9F22-440A-6A9D-31C176E49135}"/>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63" name="フリーフォーム: 図形 100">
                <a:extLst>
                  <a:ext uri="{FF2B5EF4-FFF2-40B4-BE49-F238E27FC236}">
                    <a16:creationId xmlns:a16="http://schemas.microsoft.com/office/drawing/2014/main" id="{749F1292-56EA-CDB0-5C22-FBD32BDC8AF4}"/>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64" name="フリーフォーム: 図形 101">
                <a:extLst>
                  <a:ext uri="{FF2B5EF4-FFF2-40B4-BE49-F238E27FC236}">
                    <a16:creationId xmlns:a16="http://schemas.microsoft.com/office/drawing/2014/main" id="{8694DE74-25DA-C8A3-526C-E89EA3029C4B}"/>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83" name="グループ化 182">
              <a:extLst>
                <a:ext uri="{FF2B5EF4-FFF2-40B4-BE49-F238E27FC236}">
                  <a16:creationId xmlns:a16="http://schemas.microsoft.com/office/drawing/2014/main" id="{3C13BC80-E4F9-7932-E0C0-C37B9CEEF123}"/>
                </a:ext>
              </a:extLst>
            </p:cNvPr>
            <p:cNvGrpSpPr/>
            <p:nvPr/>
          </p:nvGrpSpPr>
          <p:grpSpPr>
            <a:xfrm>
              <a:off x="2547020" y="3547118"/>
              <a:ext cx="191958" cy="202509"/>
              <a:chOff x="4186386" y="3446939"/>
              <a:chExt cx="191958" cy="202509"/>
            </a:xfrm>
          </p:grpSpPr>
          <p:sp>
            <p:nvSpPr>
              <p:cNvPr id="255" name="フリーフォーム: 図形 103">
                <a:extLst>
                  <a:ext uri="{FF2B5EF4-FFF2-40B4-BE49-F238E27FC236}">
                    <a16:creationId xmlns:a16="http://schemas.microsoft.com/office/drawing/2014/main" id="{27918509-4F33-78F9-225F-9D1ACD216918}"/>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56" name="フリーフォーム: 図形 104">
                <a:extLst>
                  <a:ext uri="{FF2B5EF4-FFF2-40B4-BE49-F238E27FC236}">
                    <a16:creationId xmlns:a16="http://schemas.microsoft.com/office/drawing/2014/main" id="{4B10A0B2-C3B4-84AB-58EC-37A86166B087}"/>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57" name="フリーフォーム: 図形 105">
                <a:extLst>
                  <a:ext uri="{FF2B5EF4-FFF2-40B4-BE49-F238E27FC236}">
                    <a16:creationId xmlns:a16="http://schemas.microsoft.com/office/drawing/2014/main" id="{7F3B14C9-2849-E1C6-75F2-FF8C2D33842E}"/>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58" name="フリーフォーム: 図形 106">
                <a:extLst>
                  <a:ext uri="{FF2B5EF4-FFF2-40B4-BE49-F238E27FC236}">
                    <a16:creationId xmlns:a16="http://schemas.microsoft.com/office/drawing/2014/main" id="{CEBD9DEB-E624-CA18-B3D2-EBB4D398CDD8}"/>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59" name="フリーフォーム: 図形 107">
                <a:extLst>
                  <a:ext uri="{FF2B5EF4-FFF2-40B4-BE49-F238E27FC236}">
                    <a16:creationId xmlns:a16="http://schemas.microsoft.com/office/drawing/2014/main" id="{97D384F4-F0D5-CB61-049A-FEF24A896F16}"/>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84" name="グループ化 183">
              <a:extLst>
                <a:ext uri="{FF2B5EF4-FFF2-40B4-BE49-F238E27FC236}">
                  <a16:creationId xmlns:a16="http://schemas.microsoft.com/office/drawing/2014/main" id="{AE00903B-E56A-DE96-1926-6C73008A2986}"/>
                </a:ext>
              </a:extLst>
            </p:cNvPr>
            <p:cNvGrpSpPr/>
            <p:nvPr/>
          </p:nvGrpSpPr>
          <p:grpSpPr>
            <a:xfrm>
              <a:off x="2131248" y="3026338"/>
              <a:ext cx="191958" cy="202509"/>
              <a:chOff x="4186386" y="3446939"/>
              <a:chExt cx="191958" cy="202509"/>
            </a:xfrm>
          </p:grpSpPr>
          <p:sp>
            <p:nvSpPr>
              <p:cNvPr id="250" name="フリーフォーム: 図形 109">
                <a:extLst>
                  <a:ext uri="{FF2B5EF4-FFF2-40B4-BE49-F238E27FC236}">
                    <a16:creationId xmlns:a16="http://schemas.microsoft.com/office/drawing/2014/main" id="{C2F04E06-BB9A-1189-19D7-31E2FF97D2A0}"/>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51" name="フリーフォーム: 図形 110">
                <a:extLst>
                  <a:ext uri="{FF2B5EF4-FFF2-40B4-BE49-F238E27FC236}">
                    <a16:creationId xmlns:a16="http://schemas.microsoft.com/office/drawing/2014/main" id="{1BCB30AB-0B83-9586-7864-6EE4AD230810}"/>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52" name="フリーフォーム: 図形 111">
                <a:extLst>
                  <a:ext uri="{FF2B5EF4-FFF2-40B4-BE49-F238E27FC236}">
                    <a16:creationId xmlns:a16="http://schemas.microsoft.com/office/drawing/2014/main" id="{20A8B682-A58E-FBB8-4E18-855A6676EB9A}"/>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53" name="フリーフォーム: 図形 112">
                <a:extLst>
                  <a:ext uri="{FF2B5EF4-FFF2-40B4-BE49-F238E27FC236}">
                    <a16:creationId xmlns:a16="http://schemas.microsoft.com/office/drawing/2014/main" id="{EB45242F-382D-0F34-E655-E15B60274E87}"/>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54" name="フリーフォーム: 図形 113">
                <a:extLst>
                  <a:ext uri="{FF2B5EF4-FFF2-40B4-BE49-F238E27FC236}">
                    <a16:creationId xmlns:a16="http://schemas.microsoft.com/office/drawing/2014/main" id="{DAF1DF6E-D7DA-3B59-126E-2D64D7E98A6E}"/>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85" name="グループ化 184">
              <a:extLst>
                <a:ext uri="{FF2B5EF4-FFF2-40B4-BE49-F238E27FC236}">
                  <a16:creationId xmlns:a16="http://schemas.microsoft.com/office/drawing/2014/main" id="{C12553C9-586F-9F52-DD2B-50959AACFA1E}"/>
                </a:ext>
              </a:extLst>
            </p:cNvPr>
            <p:cNvGrpSpPr/>
            <p:nvPr/>
          </p:nvGrpSpPr>
          <p:grpSpPr>
            <a:xfrm>
              <a:off x="2140988" y="3764166"/>
              <a:ext cx="191958" cy="202509"/>
              <a:chOff x="4186386" y="3446939"/>
              <a:chExt cx="191958" cy="202509"/>
            </a:xfrm>
          </p:grpSpPr>
          <p:sp>
            <p:nvSpPr>
              <p:cNvPr id="245" name="フリーフォーム: 図形 115">
                <a:extLst>
                  <a:ext uri="{FF2B5EF4-FFF2-40B4-BE49-F238E27FC236}">
                    <a16:creationId xmlns:a16="http://schemas.microsoft.com/office/drawing/2014/main" id="{55FC744E-B37F-6613-EF02-38E1B2382B54}"/>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46" name="フリーフォーム: 図形 116">
                <a:extLst>
                  <a:ext uri="{FF2B5EF4-FFF2-40B4-BE49-F238E27FC236}">
                    <a16:creationId xmlns:a16="http://schemas.microsoft.com/office/drawing/2014/main" id="{09F3A84F-D5DC-4775-F942-5A7212B34A9B}"/>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47" name="フリーフォーム: 図形 117">
                <a:extLst>
                  <a:ext uri="{FF2B5EF4-FFF2-40B4-BE49-F238E27FC236}">
                    <a16:creationId xmlns:a16="http://schemas.microsoft.com/office/drawing/2014/main" id="{23386E57-7206-1AF2-9D32-3D3E57CB89D3}"/>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48" name="フリーフォーム: 図形 118">
                <a:extLst>
                  <a:ext uri="{FF2B5EF4-FFF2-40B4-BE49-F238E27FC236}">
                    <a16:creationId xmlns:a16="http://schemas.microsoft.com/office/drawing/2014/main" id="{3171265A-34FD-7072-9BD0-5FA19C17F0E4}"/>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49" name="フリーフォーム: 図形 119">
                <a:extLst>
                  <a:ext uri="{FF2B5EF4-FFF2-40B4-BE49-F238E27FC236}">
                    <a16:creationId xmlns:a16="http://schemas.microsoft.com/office/drawing/2014/main" id="{EC746D76-472B-5E5C-7D41-4F4F7F98AE90}"/>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86" name="グループ化 185">
              <a:extLst>
                <a:ext uri="{FF2B5EF4-FFF2-40B4-BE49-F238E27FC236}">
                  <a16:creationId xmlns:a16="http://schemas.microsoft.com/office/drawing/2014/main" id="{1038941C-B265-F7F0-B237-0ED2C4B77A7F}"/>
                </a:ext>
              </a:extLst>
            </p:cNvPr>
            <p:cNvGrpSpPr/>
            <p:nvPr/>
          </p:nvGrpSpPr>
          <p:grpSpPr>
            <a:xfrm>
              <a:off x="3107626" y="2099858"/>
              <a:ext cx="191923" cy="202500"/>
              <a:chOff x="3978828" y="3296268"/>
              <a:chExt cx="191923" cy="202500"/>
            </a:xfrm>
          </p:grpSpPr>
          <p:sp>
            <p:nvSpPr>
              <p:cNvPr id="240" name="フリーフォーム: 図形 121">
                <a:extLst>
                  <a:ext uri="{FF2B5EF4-FFF2-40B4-BE49-F238E27FC236}">
                    <a16:creationId xmlns:a16="http://schemas.microsoft.com/office/drawing/2014/main" id="{AE115921-8877-33CD-CA23-DBBF7EF2B5FE}"/>
                  </a:ext>
                </a:extLst>
              </p:cNvPr>
              <p:cNvSpPr/>
              <p:nvPr/>
            </p:nvSpPr>
            <p:spPr>
              <a:xfrm rot="16751401">
                <a:off x="4070606" y="3308601"/>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41" name="フリーフォーム: 図形 122">
                <a:extLst>
                  <a:ext uri="{FF2B5EF4-FFF2-40B4-BE49-F238E27FC236}">
                    <a16:creationId xmlns:a16="http://schemas.microsoft.com/office/drawing/2014/main" id="{B99B8395-7A98-46C2-F9B6-9BA8E42768D2}"/>
                  </a:ext>
                </a:extLst>
              </p:cNvPr>
              <p:cNvSpPr/>
              <p:nvPr/>
            </p:nvSpPr>
            <p:spPr>
              <a:xfrm rot="17554800">
                <a:off x="4116792" y="3362247"/>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42" name="フリーフォーム: 図形 123">
                <a:extLst>
                  <a:ext uri="{FF2B5EF4-FFF2-40B4-BE49-F238E27FC236}">
                    <a16:creationId xmlns:a16="http://schemas.microsoft.com/office/drawing/2014/main" id="{3465B915-CA97-F39C-28A8-EAEF80BE1F1D}"/>
                  </a:ext>
                </a:extLst>
              </p:cNvPr>
              <p:cNvSpPr/>
              <p:nvPr/>
            </p:nvSpPr>
            <p:spPr>
              <a:xfrm rot="21048600">
                <a:off x="4018979" y="3296619"/>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43" name="フリーフォーム: 図形 126">
                <a:extLst>
                  <a:ext uri="{FF2B5EF4-FFF2-40B4-BE49-F238E27FC236}">
                    <a16:creationId xmlns:a16="http://schemas.microsoft.com/office/drawing/2014/main" id="{0E11AF0A-1369-7DB6-49B4-57BC85A0E021}"/>
                  </a:ext>
                </a:extLst>
              </p:cNvPr>
              <p:cNvSpPr/>
              <p:nvPr/>
            </p:nvSpPr>
            <p:spPr>
              <a:xfrm rot="20245200">
                <a:off x="3978828" y="3356263"/>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44" name="フリーフォーム: 図形 127">
                <a:extLst>
                  <a:ext uri="{FF2B5EF4-FFF2-40B4-BE49-F238E27FC236}">
                    <a16:creationId xmlns:a16="http://schemas.microsoft.com/office/drawing/2014/main" id="{E5422127-3EBF-DFFD-E1E4-33B95CD96068}"/>
                  </a:ext>
                </a:extLst>
              </p:cNvPr>
              <p:cNvSpPr/>
              <p:nvPr/>
            </p:nvSpPr>
            <p:spPr>
              <a:xfrm>
                <a:off x="4005614" y="337611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6 w 138099"/>
                  <a:gd name="connsiteY18" fmla="*/ 100416 h 122655"/>
                  <a:gd name="connsiteX19" fmla="*/ 17119 w 138099"/>
                  <a:gd name="connsiteY19" fmla="*/ 119685 h 122655"/>
                  <a:gd name="connsiteX20" fmla="*/ 42169 w 138099"/>
                  <a:gd name="connsiteY20" fmla="*/ 120096 h 122655"/>
                  <a:gd name="connsiteX21" fmla="*/ 47244 w 138099"/>
                  <a:gd name="connsiteY21" fmla="*/ 117539 h 122655"/>
                  <a:gd name="connsiteX22" fmla="*/ 65328 w 138099"/>
                  <a:gd name="connsiteY22"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4" y="41295"/>
                      <a:pt x="102000" y="34332"/>
                      <a:pt x="100158" y="26857"/>
                    </a:cubicBezTo>
                    <a:cubicBezTo>
                      <a:pt x="98809" y="20790"/>
                      <a:pt x="95919" y="15164"/>
                      <a:pt x="91762" y="10510"/>
                    </a:cubicBezTo>
                    <a:cubicBezTo>
                      <a:pt x="81269" y="-1909"/>
                      <a:pt x="62591" y="-3559"/>
                      <a:pt x="50042" y="6827"/>
                    </a:cubicBezTo>
                    <a:cubicBezTo>
                      <a:pt x="48694" y="7943"/>
                      <a:pt x="47448" y="9176"/>
                      <a:pt x="46321" y="10510"/>
                    </a:cubicBezTo>
                    <a:cubicBezTo>
                      <a:pt x="42193" y="15184"/>
                      <a:pt x="39307"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6" y="100416"/>
                    </a:cubicBezTo>
                    <a:cubicBezTo>
                      <a:pt x="3554" y="108777"/>
                      <a:pt x="9311" y="115787"/>
                      <a:pt x="17119" y="119685"/>
                    </a:cubicBezTo>
                    <a:cubicBezTo>
                      <a:pt x="25021" y="123379"/>
                      <a:pt x="34147" y="123529"/>
                      <a:pt x="42169" y="120096"/>
                    </a:cubicBezTo>
                    <a:cubicBezTo>
                      <a:pt x="43936" y="119400"/>
                      <a:pt x="45635" y="118544"/>
                      <a:pt x="47244" y="117539"/>
                    </a:cubicBezTo>
                    <a:cubicBezTo>
                      <a:pt x="52666" y="114108"/>
                      <a:pt x="58900" y="112141"/>
                      <a:pt x="65328"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87" name="グループ化 186">
              <a:extLst>
                <a:ext uri="{FF2B5EF4-FFF2-40B4-BE49-F238E27FC236}">
                  <a16:creationId xmlns:a16="http://schemas.microsoft.com/office/drawing/2014/main" id="{87F7DC1B-D613-4BEE-9E2E-262F02938DE0}"/>
                </a:ext>
              </a:extLst>
            </p:cNvPr>
            <p:cNvGrpSpPr/>
            <p:nvPr/>
          </p:nvGrpSpPr>
          <p:grpSpPr>
            <a:xfrm>
              <a:off x="3274214" y="2385231"/>
              <a:ext cx="191923" cy="202500"/>
              <a:chOff x="3978828" y="3296268"/>
              <a:chExt cx="191923" cy="202500"/>
            </a:xfrm>
          </p:grpSpPr>
          <p:sp>
            <p:nvSpPr>
              <p:cNvPr id="235" name="フリーフォーム: 図形 129">
                <a:extLst>
                  <a:ext uri="{FF2B5EF4-FFF2-40B4-BE49-F238E27FC236}">
                    <a16:creationId xmlns:a16="http://schemas.microsoft.com/office/drawing/2014/main" id="{0378025B-2E02-814C-7997-DE978C8853F9}"/>
                  </a:ext>
                </a:extLst>
              </p:cNvPr>
              <p:cNvSpPr/>
              <p:nvPr/>
            </p:nvSpPr>
            <p:spPr>
              <a:xfrm rot="16751401">
                <a:off x="4070606" y="3308601"/>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36" name="フリーフォーム: 図形 130">
                <a:extLst>
                  <a:ext uri="{FF2B5EF4-FFF2-40B4-BE49-F238E27FC236}">
                    <a16:creationId xmlns:a16="http://schemas.microsoft.com/office/drawing/2014/main" id="{90010648-CD38-1B63-B312-08DEAE333BC9}"/>
                  </a:ext>
                </a:extLst>
              </p:cNvPr>
              <p:cNvSpPr/>
              <p:nvPr/>
            </p:nvSpPr>
            <p:spPr>
              <a:xfrm rot="17554800">
                <a:off x="4116792" y="3362247"/>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37" name="フリーフォーム: 図形 132">
                <a:extLst>
                  <a:ext uri="{FF2B5EF4-FFF2-40B4-BE49-F238E27FC236}">
                    <a16:creationId xmlns:a16="http://schemas.microsoft.com/office/drawing/2014/main" id="{6E5B9990-9A4B-3B38-E7D8-D99B5C812C7D}"/>
                  </a:ext>
                </a:extLst>
              </p:cNvPr>
              <p:cNvSpPr/>
              <p:nvPr/>
            </p:nvSpPr>
            <p:spPr>
              <a:xfrm rot="21048600">
                <a:off x="4018979" y="3296619"/>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38" name="フリーフォーム: 図形 135">
                <a:extLst>
                  <a:ext uri="{FF2B5EF4-FFF2-40B4-BE49-F238E27FC236}">
                    <a16:creationId xmlns:a16="http://schemas.microsoft.com/office/drawing/2014/main" id="{846516A2-1CCE-2D84-4DA9-F13D5FD01049}"/>
                  </a:ext>
                </a:extLst>
              </p:cNvPr>
              <p:cNvSpPr/>
              <p:nvPr/>
            </p:nvSpPr>
            <p:spPr>
              <a:xfrm rot="20245200">
                <a:off x="3978828" y="3356263"/>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39" name="フリーフォーム: 図形 136">
                <a:extLst>
                  <a:ext uri="{FF2B5EF4-FFF2-40B4-BE49-F238E27FC236}">
                    <a16:creationId xmlns:a16="http://schemas.microsoft.com/office/drawing/2014/main" id="{7D5558BF-3DDF-EEB4-223B-F279E447E83A}"/>
                  </a:ext>
                </a:extLst>
              </p:cNvPr>
              <p:cNvSpPr/>
              <p:nvPr/>
            </p:nvSpPr>
            <p:spPr>
              <a:xfrm>
                <a:off x="4005614" y="337611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6 w 138099"/>
                  <a:gd name="connsiteY18" fmla="*/ 100416 h 122655"/>
                  <a:gd name="connsiteX19" fmla="*/ 17119 w 138099"/>
                  <a:gd name="connsiteY19" fmla="*/ 119685 h 122655"/>
                  <a:gd name="connsiteX20" fmla="*/ 42169 w 138099"/>
                  <a:gd name="connsiteY20" fmla="*/ 120096 h 122655"/>
                  <a:gd name="connsiteX21" fmla="*/ 47244 w 138099"/>
                  <a:gd name="connsiteY21" fmla="*/ 117539 h 122655"/>
                  <a:gd name="connsiteX22" fmla="*/ 65328 w 138099"/>
                  <a:gd name="connsiteY22"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4" y="41295"/>
                      <a:pt x="102000" y="34332"/>
                      <a:pt x="100158" y="26857"/>
                    </a:cubicBezTo>
                    <a:cubicBezTo>
                      <a:pt x="98809" y="20790"/>
                      <a:pt x="95919" y="15164"/>
                      <a:pt x="91762" y="10510"/>
                    </a:cubicBezTo>
                    <a:cubicBezTo>
                      <a:pt x="81269" y="-1909"/>
                      <a:pt x="62591" y="-3559"/>
                      <a:pt x="50042" y="6827"/>
                    </a:cubicBezTo>
                    <a:cubicBezTo>
                      <a:pt x="48694" y="7943"/>
                      <a:pt x="47448" y="9176"/>
                      <a:pt x="46321" y="10510"/>
                    </a:cubicBezTo>
                    <a:cubicBezTo>
                      <a:pt x="42193" y="15184"/>
                      <a:pt x="39307"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6" y="100416"/>
                    </a:cubicBezTo>
                    <a:cubicBezTo>
                      <a:pt x="3554" y="108777"/>
                      <a:pt x="9311" y="115787"/>
                      <a:pt x="17119" y="119685"/>
                    </a:cubicBezTo>
                    <a:cubicBezTo>
                      <a:pt x="25021" y="123379"/>
                      <a:pt x="34147" y="123529"/>
                      <a:pt x="42169" y="120096"/>
                    </a:cubicBezTo>
                    <a:cubicBezTo>
                      <a:pt x="43936" y="119400"/>
                      <a:pt x="45635" y="118544"/>
                      <a:pt x="47244" y="117539"/>
                    </a:cubicBezTo>
                    <a:cubicBezTo>
                      <a:pt x="52666" y="114108"/>
                      <a:pt x="58900" y="112141"/>
                      <a:pt x="65328"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88" name="グループ化 187">
              <a:extLst>
                <a:ext uri="{FF2B5EF4-FFF2-40B4-BE49-F238E27FC236}">
                  <a16:creationId xmlns:a16="http://schemas.microsoft.com/office/drawing/2014/main" id="{5D7A2B46-C41A-1ED5-FE97-6F6527C619B7}"/>
                </a:ext>
              </a:extLst>
            </p:cNvPr>
            <p:cNvGrpSpPr/>
            <p:nvPr/>
          </p:nvGrpSpPr>
          <p:grpSpPr>
            <a:xfrm>
              <a:off x="1719701" y="3014908"/>
              <a:ext cx="191958" cy="202509"/>
              <a:chOff x="4186386" y="3446939"/>
              <a:chExt cx="191958" cy="202509"/>
            </a:xfrm>
          </p:grpSpPr>
          <p:sp>
            <p:nvSpPr>
              <p:cNvPr id="230" name="フリーフォーム: 図形 1023">
                <a:extLst>
                  <a:ext uri="{FF2B5EF4-FFF2-40B4-BE49-F238E27FC236}">
                    <a16:creationId xmlns:a16="http://schemas.microsoft.com/office/drawing/2014/main" id="{0C426221-9B24-BD97-5055-BAFC49CD4870}"/>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31" name="フリーフォーム: 図形 1024">
                <a:extLst>
                  <a:ext uri="{FF2B5EF4-FFF2-40B4-BE49-F238E27FC236}">
                    <a16:creationId xmlns:a16="http://schemas.microsoft.com/office/drawing/2014/main" id="{976B6582-60FD-5D81-6F15-3DCCC56FEF5E}"/>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32" name="フリーフォーム: 図形 1026">
                <a:extLst>
                  <a:ext uri="{FF2B5EF4-FFF2-40B4-BE49-F238E27FC236}">
                    <a16:creationId xmlns:a16="http://schemas.microsoft.com/office/drawing/2014/main" id="{B300E9F1-F691-3B72-39AB-D1ACFF544B21}"/>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33" name="フリーフォーム: 図形 1027">
                <a:extLst>
                  <a:ext uri="{FF2B5EF4-FFF2-40B4-BE49-F238E27FC236}">
                    <a16:creationId xmlns:a16="http://schemas.microsoft.com/office/drawing/2014/main" id="{85A7020C-7326-A4B6-C3B4-54A5B5725340}"/>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34" name="フリーフォーム: 図形 1028">
                <a:extLst>
                  <a:ext uri="{FF2B5EF4-FFF2-40B4-BE49-F238E27FC236}">
                    <a16:creationId xmlns:a16="http://schemas.microsoft.com/office/drawing/2014/main" id="{E7C90C7C-C140-544D-5D43-98904C762BB2}"/>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sp>
          <p:nvSpPr>
            <p:cNvPr id="189" name="テキスト ボックス 188">
              <a:extLst>
                <a:ext uri="{FF2B5EF4-FFF2-40B4-BE49-F238E27FC236}">
                  <a16:creationId xmlns:a16="http://schemas.microsoft.com/office/drawing/2014/main" id="{8B04C0D2-D596-BA8E-1B48-E9D755F321E3}"/>
                </a:ext>
              </a:extLst>
            </p:cNvPr>
            <p:cNvSpPr txBox="1"/>
            <p:nvPr/>
          </p:nvSpPr>
          <p:spPr>
            <a:xfrm>
              <a:off x="8219836" y="4877897"/>
              <a:ext cx="1907473" cy="461665"/>
            </a:xfrm>
            <a:prstGeom prst="rect">
              <a:avLst/>
            </a:prstGeom>
            <a:noFill/>
          </p:spPr>
          <p:txBody>
            <a:bodyPr wrap="square" rtlCol="0">
              <a:spAutoFit/>
            </a:bodyPr>
            <a:lstStyle/>
            <a:p>
              <a:pPr algn="ctr"/>
              <a:r>
                <a:rPr kumimoji="1" lang="ja-JP" altLang="en-US" sz="2400">
                  <a:latin typeface="HGSGothicE" panose="020B0900000000000000" pitchFamily="34" charset="-128"/>
                  <a:ea typeface="HGSGothicE" panose="020B0900000000000000" pitchFamily="34" charset="-128"/>
                </a:rPr>
                <a:t>農業従事者</a:t>
              </a:r>
            </a:p>
          </p:txBody>
        </p:sp>
        <p:sp>
          <p:nvSpPr>
            <p:cNvPr id="190" name="テキスト ボックス 189">
              <a:extLst>
                <a:ext uri="{FF2B5EF4-FFF2-40B4-BE49-F238E27FC236}">
                  <a16:creationId xmlns:a16="http://schemas.microsoft.com/office/drawing/2014/main" id="{DEFDC4CD-406C-DC37-17AA-CACD10C19B52}"/>
                </a:ext>
              </a:extLst>
            </p:cNvPr>
            <p:cNvSpPr txBox="1"/>
            <p:nvPr/>
          </p:nvSpPr>
          <p:spPr>
            <a:xfrm>
              <a:off x="7089802" y="1634389"/>
              <a:ext cx="1849862" cy="461665"/>
            </a:xfrm>
            <a:prstGeom prst="rect">
              <a:avLst/>
            </a:prstGeom>
            <a:noFill/>
          </p:spPr>
          <p:txBody>
            <a:bodyPr wrap="square" rtlCol="0">
              <a:spAutoFit/>
            </a:bodyPr>
            <a:lstStyle/>
            <a:p>
              <a:pPr algn="ctr"/>
              <a:r>
                <a:rPr lang="ja-JP" altLang="en-US" sz="2400">
                  <a:latin typeface="HGSGothicE" panose="020B0900000000000000" pitchFamily="34" charset="-128"/>
                  <a:ea typeface="HGSGothicE" panose="020B0900000000000000" pitchFamily="34" charset="-128"/>
                  <a:cs typeface="Meiryo UI" panose="020B0604030504040204" pitchFamily="50" charset="-128"/>
                </a:rPr>
                <a:t>データ解析</a:t>
              </a:r>
              <a:endParaRPr kumimoji="1" lang="ja-JP" altLang="en-US" sz="2400">
                <a:latin typeface="HGSGothicE" panose="020B0900000000000000" pitchFamily="34" charset="-128"/>
                <a:ea typeface="HGSGothicE" panose="020B0900000000000000" pitchFamily="34" charset="-128"/>
                <a:cs typeface="Meiryo UI" panose="020B0604030504040204" pitchFamily="50" charset="-128"/>
              </a:endParaRPr>
            </a:p>
          </p:txBody>
        </p:sp>
        <p:grpSp>
          <p:nvGrpSpPr>
            <p:cNvPr id="191" name="グループ化 190">
              <a:extLst>
                <a:ext uri="{FF2B5EF4-FFF2-40B4-BE49-F238E27FC236}">
                  <a16:creationId xmlns:a16="http://schemas.microsoft.com/office/drawing/2014/main" id="{80657844-F39D-D477-8F30-5537E3A65E50}"/>
                </a:ext>
              </a:extLst>
            </p:cNvPr>
            <p:cNvGrpSpPr/>
            <p:nvPr/>
          </p:nvGrpSpPr>
          <p:grpSpPr>
            <a:xfrm>
              <a:off x="3537484" y="4087613"/>
              <a:ext cx="191958" cy="202509"/>
              <a:chOff x="4186386" y="3446939"/>
              <a:chExt cx="191958" cy="202509"/>
            </a:xfrm>
          </p:grpSpPr>
          <p:sp>
            <p:nvSpPr>
              <p:cNvPr id="225" name="フリーフォーム: 図形 1023">
                <a:extLst>
                  <a:ext uri="{FF2B5EF4-FFF2-40B4-BE49-F238E27FC236}">
                    <a16:creationId xmlns:a16="http://schemas.microsoft.com/office/drawing/2014/main" id="{4B56C17B-0F97-0392-CDF5-7EE5906E4A31}"/>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26" name="フリーフォーム: 図形 1024">
                <a:extLst>
                  <a:ext uri="{FF2B5EF4-FFF2-40B4-BE49-F238E27FC236}">
                    <a16:creationId xmlns:a16="http://schemas.microsoft.com/office/drawing/2014/main" id="{FE61A404-C532-E898-07C1-7236DCD43479}"/>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27" name="フリーフォーム: 図形 1026">
                <a:extLst>
                  <a:ext uri="{FF2B5EF4-FFF2-40B4-BE49-F238E27FC236}">
                    <a16:creationId xmlns:a16="http://schemas.microsoft.com/office/drawing/2014/main" id="{5E4615C1-814B-6FFD-A765-D86577A4219E}"/>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28" name="フリーフォーム: 図形 1027">
                <a:extLst>
                  <a:ext uri="{FF2B5EF4-FFF2-40B4-BE49-F238E27FC236}">
                    <a16:creationId xmlns:a16="http://schemas.microsoft.com/office/drawing/2014/main" id="{AB1DF997-2A13-F66F-6CC7-CEE64F202E90}"/>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29" name="フリーフォーム: 図形 1028">
                <a:extLst>
                  <a:ext uri="{FF2B5EF4-FFF2-40B4-BE49-F238E27FC236}">
                    <a16:creationId xmlns:a16="http://schemas.microsoft.com/office/drawing/2014/main" id="{8AE1AA1F-45AC-7E71-BE2B-A790F9B3AD6C}"/>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pic>
          <p:nvPicPr>
            <p:cNvPr id="192" name="Picture 10" descr="充電・雷マークのアイコン素材 | 無料のアイコンイラスト集 icon-pit">
              <a:extLst>
                <a:ext uri="{FF2B5EF4-FFF2-40B4-BE49-F238E27FC236}">
                  <a16:creationId xmlns:a16="http://schemas.microsoft.com/office/drawing/2014/main" id="{0AE9A3D8-AAC2-123A-8C1E-95FBB42095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8595" y="3986439"/>
              <a:ext cx="438341" cy="438341"/>
            </a:xfrm>
            <a:prstGeom prst="rect">
              <a:avLst/>
            </a:prstGeom>
            <a:noFill/>
            <a:extLst>
              <a:ext uri="{909E8E84-426E-40DD-AFC4-6F175D3DCCD1}">
                <a14:hiddenFill xmlns:a14="http://schemas.microsoft.com/office/drawing/2010/main">
                  <a:solidFill>
                    <a:srgbClr val="FFFFFF"/>
                  </a:solidFill>
                </a14:hiddenFill>
              </a:ext>
            </a:extLst>
          </p:spPr>
        </p:pic>
        <p:pic>
          <p:nvPicPr>
            <p:cNvPr id="193" name="グラフィックス 192" descr="農業従事者男性 単色塗りつぶし">
              <a:extLst>
                <a:ext uri="{FF2B5EF4-FFF2-40B4-BE49-F238E27FC236}">
                  <a16:creationId xmlns:a16="http://schemas.microsoft.com/office/drawing/2014/main" id="{70A6EAA5-8C1B-12CB-5971-82FF6E4A2C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44769" y="3695134"/>
              <a:ext cx="1242985" cy="1242985"/>
            </a:xfrm>
            <a:prstGeom prst="rect">
              <a:avLst/>
            </a:prstGeom>
          </p:spPr>
        </p:pic>
        <p:grpSp>
          <p:nvGrpSpPr>
            <p:cNvPr id="194" name="グループ化 193">
              <a:extLst>
                <a:ext uri="{FF2B5EF4-FFF2-40B4-BE49-F238E27FC236}">
                  <a16:creationId xmlns:a16="http://schemas.microsoft.com/office/drawing/2014/main" id="{B3C3352B-4ADC-2D1F-79AB-5305D4FFA9E0}"/>
                </a:ext>
              </a:extLst>
            </p:cNvPr>
            <p:cNvGrpSpPr/>
            <p:nvPr/>
          </p:nvGrpSpPr>
          <p:grpSpPr>
            <a:xfrm>
              <a:off x="3852897" y="3749627"/>
              <a:ext cx="191958" cy="202509"/>
              <a:chOff x="4186386" y="3446939"/>
              <a:chExt cx="191958" cy="202509"/>
            </a:xfrm>
          </p:grpSpPr>
          <p:sp>
            <p:nvSpPr>
              <p:cNvPr id="220" name="フリーフォーム: 図形 1023">
                <a:extLst>
                  <a:ext uri="{FF2B5EF4-FFF2-40B4-BE49-F238E27FC236}">
                    <a16:creationId xmlns:a16="http://schemas.microsoft.com/office/drawing/2014/main" id="{5FE7ECEE-D934-F196-30A3-276BDD647BD3}"/>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21" name="フリーフォーム: 図形 1024">
                <a:extLst>
                  <a:ext uri="{FF2B5EF4-FFF2-40B4-BE49-F238E27FC236}">
                    <a16:creationId xmlns:a16="http://schemas.microsoft.com/office/drawing/2014/main" id="{C59284B5-36AA-15D7-3FD9-2E5F53085FC7}"/>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22" name="フリーフォーム: 図形 1026">
                <a:extLst>
                  <a:ext uri="{FF2B5EF4-FFF2-40B4-BE49-F238E27FC236}">
                    <a16:creationId xmlns:a16="http://schemas.microsoft.com/office/drawing/2014/main" id="{C591BA69-CFA1-131F-1AD5-A0FB541AF9E4}"/>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23" name="フリーフォーム: 図形 1027">
                <a:extLst>
                  <a:ext uri="{FF2B5EF4-FFF2-40B4-BE49-F238E27FC236}">
                    <a16:creationId xmlns:a16="http://schemas.microsoft.com/office/drawing/2014/main" id="{39B96FC2-C446-0E26-EED2-5490A6D5B6EC}"/>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24" name="フリーフォーム: 図形 1028">
                <a:extLst>
                  <a:ext uri="{FF2B5EF4-FFF2-40B4-BE49-F238E27FC236}">
                    <a16:creationId xmlns:a16="http://schemas.microsoft.com/office/drawing/2014/main" id="{90533287-195B-E254-8D2A-7634EC35E5C5}"/>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95" name="グループ化 194">
              <a:extLst>
                <a:ext uri="{FF2B5EF4-FFF2-40B4-BE49-F238E27FC236}">
                  <a16:creationId xmlns:a16="http://schemas.microsoft.com/office/drawing/2014/main" id="{3CC93F38-9DFB-7A12-B201-95D189C4ACE0}"/>
                </a:ext>
              </a:extLst>
            </p:cNvPr>
            <p:cNvGrpSpPr/>
            <p:nvPr/>
          </p:nvGrpSpPr>
          <p:grpSpPr>
            <a:xfrm>
              <a:off x="4211606" y="3564451"/>
              <a:ext cx="191958" cy="202509"/>
              <a:chOff x="4186386" y="3446939"/>
              <a:chExt cx="191958" cy="202509"/>
            </a:xfrm>
          </p:grpSpPr>
          <p:sp>
            <p:nvSpPr>
              <p:cNvPr id="215" name="フリーフォーム: 図形 1023">
                <a:extLst>
                  <a:ext uri="{FF2B5EF4-FFF2-40B4-BE49-F238E27FC236}">
                    <a16:creationId xmlns:a16="http://schemas.microsoft.com/office/drawing/2014/main" id="{0092206C-590C-665D-6884-FA663A9F83C5}"/>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16" name="フリーフォーム: 図形 1024">
                <a:extLst>
                  <a:ext uri="{FF2B5EF4-FFF2-40B4-BE49-F238E27FC236}">
                    <a16:creationId xmlns:a16="http://schemas.microsoft.com/office/drawing/2014/main" id="{42E84552-E4C0-8453-C5A2-6E8FB62FD32E}"/>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17" name="フリーフォーム: 図形 1026">
                <a:extLst>
                  <a:ext uri="{FF2B5EF4-FFF2-40B4-BE49-F238E27FC236}">
                    <a16:creationId xmlns:a16="http://schemas.microsoft.com/office/drawing/2014/main" id="{B80DCBA0-7EC8-6309-AEE3-80EA602C7E6E}"/>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18" name="フリーフォーム: 図形 1027">
                <a:extLst>
                  <a:ext uri="{FF2B5EF4-FFF2-40B4-BE49-F238E27FC236}">
                    <a16:creationId xmlns:a16="http://schemas.microsoft.com/office/drawing/2014/main" id="{F953E071-F508-34DF-D152-1087C202C056}"/>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19" name="フリーフォーム: 図形 1028">
                <a:extLst>
                  <a:ext uri="{FF2B5EF4-FFF2-40B4-BE49-F238E27FC236}">
                    <a16:creationId xmlns:a16="http://schemas.microsoft.com/office/drawing/2014/main" id="{F0246E6B-3711-CFBC-0FAE-F40891683C71}"/>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96" name="グループ化 195">
              <a:extLst>
                <a:ext uri="{FF2B5EF4-FFF2-40B4-BE49-F238E27FC236}">
                  <a16:creationId xmlns:a16="http://schemas.microsoft.com/office/drawing/2014/main" id="{CE74CE4B-5F52-7F65-8F4E-F3BE5AE87D1D}"/>
                </a:ext>
              </a:extLst>
            </p:cNvPr>
            <p:cNvGrpSpPr/>
            <p:nvPr/>
          </p:nvGrpSpPr>
          <p:grpSpPr>
            <a:xfrm>
              <a:off x="4481580" y="3300545"/>
              <a:ext cx="191958" cy="202509"/>
              <a:chOff x="4186386" y="3446939"/>
              <a:chExt cx="191958" cy="202509"/>
            </a:xfrm>
          </p:grpSpPr>
          <p:sp>
            <p:nvSpPr>
              <p:cNvPr id="210" name="フリーフォーム: 図形 1023">
                <a:extLst>
                  <a:ext uri="{FF2B5EF4-FFF2-40B4-BE49-F238E27FC236}">
                    <a16:creationId xmlns:a16="http://schemas.microsoft.com/office/drawing/2014/main" id="{91C3DCA3-A500-FFD1-C0D8-DE4157BDF9BF}"/>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11" name="フリーフォーム: 図形 1024">
                <a:extLst>
                  <a:ext uri="{FF2B5EF4-FFF2-40B4-BE49-F238E27FC236}">
                    <a16:creationId xmlns:a16="http://schemas.microsoft.com/office/drawing/2014/main" id="{2660D674-DBC5-6C0E-9688-C3B6FFD1D33F}"/>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12" name="フリーフォーム: 図形 1026">
                <a:extLst>
                  <a:ext uri="{FF2B5EF4-FFF2-40B4-BE49-F238E27FC236}">
                    <a16:creationId xmlns:a16="http://schemas.microsoft.com/office/drawing/2014/main" id="{FCECDBA3-F664-FF65-8ABC-ECA92A6033B6}"/>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13" name="フリーフォーム: 図形 1027">
                <a:extLst>
                  <a:ext uri="{FF2B5EF4-FFF2-40B4-BE49-F238E27FC236}">
                    <a16:creationId xmlns:a16="http://schemas.microsoft.com/office/drawing/2014/main" id="{86DF422F-4CEE-C79B-818C-CE6F910AA7EC}"/>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14" name="フリーフォーム: 図形 1028">
                <a:extLst>
                  <a:ext uri="{FF2B5EF4-FFF2-40B4-BE49-F238E27FC236}">
                    <a16:creationId xmlns:a16="http://schemas.microsoft.com/office/drawing/2014/main" id="{79F41142-7F12-1449-1EBF-408866CBF1AF}"/>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grpSp>
          <p:nvGrpSpPr>
            <p:cNvPr id="197" name="グループ化 196">
              <a:extLst>
                <a:ext uri="{FF2B5EF4-FFF2-40B4-BE49-F238E27FC236}">
                  <a16:creationId xmlns:a16="http://schemas.microsoft.com/office/drawing/2014/main" id="{E67A97C2-D79C-D4B6-80F0-1A4E88350AC4}"/>
                </a:ext>
              </a:extLst>
            </p:cNvPr>
            <p:cNvGrpSpPr/>
            <p:nvPr/>
          </p:nvGrpSpPr>
          <p:grpSpPr>
            <a:xfrm>
              <a:off x="4796877" y="3191882"/>
              <a:ext cx="191958" cy="202509"/>
              <a:chOff x="4186386" y="3446939"/>
              <a:chExt cx="191958" cy="202509"/>
            </a:xfrm>
          </p:grpSpPr>
          <p:sp>
            <p:nvSpPr>
              <p:cNvPr id="205" name="フリーフォーム: 図形 1023">
                <a:extLst>
                  <a:ext uri="{FF2B5EF4-FFF2-40B4-BE49-F238E27FC236}">
                    <a16:creationId xmlns:a16="http://schemas.microsoft.com/office/drawing/2014/main" id="{D703C2EA-A631-86C0-95A9-8942F13E29F4}"/>
                  </a:ext>
                </a:extLst>
              </p:cNvPr>
              <p:cNvSpPr/>
              <p:nvPr/>
            </p:nvSpPr>
            <p:spPr>
              <a:xfrm rot="16751401">
                <a:off x="4278218" y="3459272"/>
                <a:ext cx="72335" cy="47669"/>
              </a:xfrm>
              <a:custGeom>
                <a:avLst/>
                <a:gdLst>
                  <a:gd name="connsiteX0" fmla="*/ 72336 w 72335"/>
                  <a:gd name="connsiteY0" fmla="*/ 23835 h 47669"/>
                  <a:gd name="connsiteX1" fmla="*/ 36168 w 72335"/>
                  <a:gd name="connsiteY1" fmla="*/ 47670 h 47669"/>
                  <a:gd name="connsiteX2" fmla="*/ 0 w 72335"/>
                  <a:gd name="connsiteY2" fmla="*/ 23835 h 47669"/>
                  <a:gd name="connsiteX3" fmla="*/ 36168 w 72335"/>
                  <a:gd name="connsiteY3" fmla="*/ 0 h 47669"/>
                  <a:gd name="connsiteX4" fmla="*/ 72336 w 72335"/>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5" h="47669">
                    <a:moveTo>
                      <a:pt x="72336" y="23835"/>
                    </a:moveTo>
                    <a:cubicBezTo>
                      <a:pt x="72336" y="36998"/>
                      <a:pt x="56143" y="47670"/>
                      <a:pt x="36168" y="47670"/>
                    </a:cubicBezTo>
                    <a:cubicBezTo>
                      <a:pt x="16193" y="47670"/>
                      <a:pt x="0" y="36998"/>
                      <a:pt x="0" y="23835"/>
                    </a:cubicBezTo>
                    <a:cubicBezTo>
                      <a:pt x="0" y="10671"/>
                      <a:pt x="16193" y="0"/>
                      <a:pt x="36168" y="0"/>
                    </a:cubicBezTo>
                    <a:cubicBezTo>
                      <a:pt x="56143" y="0"/>
                      <a:pt x="72336" y="10671"/>
                      <a:pt x="72336"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06" name="フリーフォーム: 図形 1024">
                <a:extLst>
                  <a:ext uri="{FF2B5EF4-FFF2-40B4-BE49-F238E27FC236}">
                    <a16:creationId xmlns:a16="http://schemas.microsoft.com/office/drawing/2014/main" id="{0D543FB6-17E3-DE64-4E1F-749A4D549F5B}"/>
                  </a:ext>
                </a:extLst>
              </p:cNvPr>
              <p:cNvSpPr/>
              <p:nvPr/>
            </p:nvSpPr>
            <p:spPr>
              <a:xfrm rot="17554800">
                <a:off x="4324385" y="3512930"/>
                <a:ext cx="60249" cy="47669"/>
              </a:xfrm>
              <a:custGeom>
                <a:avLst/>
                <a:gdLst>
                  <a:gd name="connsiteX0" fmla="*/ 60249 w 60249"/>
                  <a:gd name="connsiteY0" fmla="*/ 23835 h 47669"/>
                  <a:gd name="connsiteX1" fmla="*/ 30125 w 60249"/>
                  <a:gd name="connsiteY1" fmla="*/ 47670 h 47669"/>
                  <a:gd name="connsiteX2" fmla="*/ 0 w 60249"/>
                  <a:gd name="connsiteY2" fmla="*/ 23835 h 47669"/>
                  <a:gd name="connsiteX3" fmla="*/ 30125 w 60249"/>
                  <a:gd name="connsiteY3" fmla="*/ 0 h 47669"/>
                  <a:gd name="connsiteX4" fmla="*/ 60249 w 60249"/>
                  <a:gd name="connsiteY4" fmla="*/ 23835 h 47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49" h="47669">
                    <a:moveTo>
                      <a:pt x="60249" y="23835"/>
                    </a:moveTo>
                    <a:cubicBezTo>
                      <a:pt x="60249" y="36998"/>
                      <a:pt x="46762" y="47670"/>
                      <a:pt x="30125" y="47670"/>
                    </a:cubicBezTo>
                    <a:cubicBezTo>
                      <a:pt x="13487" y="47670"/>
                      <a:pt x="0" y="36998"/>
                      <a:pt x="0" y="23835"/>
                    </a:cubicBezTo>
                    <a:cubicBezTo>
                      <a:pt x="0" y="10671"/>
                      <a:pt x="13487" y="0"/>
                      <a:pt x="30125" y="0"/>
                    </a:cubicBezTo>
                    <a:cubicBezTo>
                      <a:pt x="46762" y="0"/>
                      <a:pt x="60249" y="10671"/>
                      <a:pt x="60249" y="23835"/>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07" name="フリーフォーム: 図形 1026">
                <a:extLst>
                  <a:ext uri="{FF2B5EF4-FFF2-40B4-BE49-F238E27FC236}">
                    <a16:creationId xmlns:a16="http://schemas.microsoft.com/office/drawing/2014/main" id="{09EFB768-433F-1444-E3CC-72122E370023}"/>
                  </a:ext>
                </a:extLst>
              </p:cNvPr>
              <p:cNvSpPr/>
              <p:nvPr/>
            </p:nvSpPr>
            <p:spPr>
              <a:xfrm rot="21048600">
                <a:off x="4226588" y="3447297"/>
                <a:ext cx="48162" cy="71595"/>
              </a:xfrm>
              <a:custGeom>
                <a:avLst/>
                <a:gdLst>
                  <a:gd name="connsiteX0" fmla="*/ 48162 w 48162"/>
                  <a:gd name="connsiteY0" fmla="*/ 35798 h 71595"/>
                  <a:gd name="connsiteX1" fmla="*/ 24081 w 48162"/>
                  <a:gd name="connsiteY1" fmla="*/ 71596 h 71595"/>
                  <a:gd name="connsiteX2" fmla="*/ 0 w 48162"/>
                  <a:gd name="connsiteY2" fmla="*/ 35798 h 71595"/>
                  <a:gd name="connsiteX3" fmla="*/ 24081 w 48162"/>
                  <a:gd name="connsiteY3" fmla="*/ 0 h 71595"/>
                  <a:gd name="connsiteX4" fmla="*/ 48162 w 48162"/>
                  <a:gd name="connsiteY4" fmla="*/ 35798 h 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71595">
                    <a:moveTo>
                      <a:pt x="48162" y="35798"/>
                    </a:moveTo>
                    <a:cubicBezTo>
                      <a:pt x="48162" y="55568"/>
                      <a:pt x="37381" y="71596"/>
                      <a:pt x="24081" y="71596"/>
                    </a:cubicBezTo>
                    <a:cubicBezTo>
                      <a:pt x="10782" y="71596"/>
                      <a:pt x="0" y="55568"/>
                      <a:pt x="0" y="35798"/>
                    </a:cubicBezTo>
                    <a:cubicBezTo>
                      <a:pt x="0" y="16027"/>
                      <a:pt x="10782" y="0"/>
                      <a:pt x="24081" y="0"/>
                    </a:cubicBezTo>
                    <a:cubicBezTo>
                      <a:pt x="37381" y="0"/>
                      <a:pt x="48162" y="16027"/>
                      <a:pt x="48162" y="35798"/>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08" name="フリーフォーム: 図形 1027">
                <a:extLst>
                  <a:ext uri="{FF2B5EF4-FFF2-40B4-BE49-F238E27FC236}">
                    <a16:creationId xmlns:a16="http://schemas.microsoft.com/office/drawing/2014/main" id="{145703D6-DE1F-7931-F70C-E882E6FF46FC}"/>
                  </a:ext>
                </a:extLst>
              </p:cNvPr>
              <p:cNvSpPr/>
              <p:nvPr/>
            </p:nvSpPr>
            <p:spPr>
              <a:xfrm rot="20245200">
                <a:off x="4186386" y="3506949"/>
                <a:ext cx="48162" cy="59632"/>
              </a:xfrm>
              <a:custGeom>
                <a:avLst/>
                <a:gdLst>
                  <a:gd name="connsiteX0" fmla="*/ 48162 w 48162"/>
                  <a:gd name="connsiteY0" fmla="*/ 29816 h 59632"/>
                  <a:gd name="connsiteX1" fmla="*/ 24081 w 48162"/>
                  <a:gd name="connsiteY1" fmla="*/ 59633 h 59632"/>
                  <a:gd name="connsiteX2" fmla="*/ 0 w 48162"/>
                  <a:gd name="connsiteY2" fmla="*/ 29816 h 59632"/>
                  <a:gd name="connsiteX3" fmla="*/ 24081 w 48162"/>
                  <a:gd name="connsiteY3" fmla="*/ 0 h 59632"/>
                  <a:gd name="connsiteX4" fmla="*/ 48162 w 48162"/>
                  <a:gd name="connsiteY4" fmla="*/ 29816 h 5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 h="59632">
                    <a:moveTo>
                      <a:pt x="48162" y="29816"/>
                    </a:moveTo>
                    <a:cubicBezTo>
                      <a:pt x="48162" y="46283"/>
                      <a:pt x="37381" y="59633"/>
                      <a:pt x="24081" y="59633"/>
                    </a:cubicBezTo>
                    <a:cubicBezTo>
                      <a:pt x="10782" y="59633"/>
                      <a:pt x="0" y="46283"/>
                      <a:pt x="0" y="29816"/>
                    </a:cubicBezTo>
                    <a:cubicBezTo>
                      <a:pt x="0" y="13349"/>
                      <a:pt x="10782" y="0"/>
                      <a:pt x="24081" y="0"/>
                    </a:cubicBezTo>
                    <a:cubicBezTo>
                      <a:pt x="37381" y="0"/>
                      <a:pt x="48162" y="13349"/>
                      <a:pt x="48162" y="29816"/>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sp>
            <p:nvSpPr>
              <p:cNvPr id="209" name="フリーフォーム: 図形 1028">
                <a:extLst>
                  <a:ext uri="{FF2B5EF4-FFF2-40B4-BE49-F238E27FC236}">
                    <a16:creationId xmlns:a16="http://schemas.microsoft.com/office/drawing/2014/main" id="{ABFBB45C-669B-2B0E-4FE7-EC3EBCBB4F1E}"/>
                  </a:ext>
                </a:extLst>
              </p:cNvPr>
              <p:cNvSpPr/>
              <p:nvPr/>
            </p:nvSpPr>
            <p:spPr>
              <a:xfrm>
                <a:off x="4213210" y="3526793"/>
                <a:ext cx="138099" cy="122655"/>
              </a:xfrm>
              <a:custGeom>
                <a:avLst/>
                <a:gdLst>
                  <a:gd name="connsiteX0" fmla="*/ 71186 w 138099"/>
                  <a:gd name="connsiteY0" fmla="*/ 111648 h 122655"/>
                  <a:gd name="connsiteX1" fmla="*/ 90470 w 138099"/>
                  <a:gd name="connsiteY1" fmla="*/ 117310 h 122655"/>
                  <a:gd name="connsiteX2" fmla="*/ 95913 w 138099"/>
                  <a:gd name="connsiteY2" fmla="*/ 120096 h 122655"/>
                  <a:gd name="connsiteX3" fmla="*/ 135095 w 138099"/>
                  <a:gd name="connsiteY3" fmla="*/ 105262 h 122655"/>
                  <a:gd name="connsiteX4" fmla="*/ 136787 w 138099"/>
                  <a:gd name="connsiteY4" fmla="*/ 100416 h 122655"/>
                  <a:gd name="connsiteX5" fmla="*/ 134111 w 138099"/>
                  <a:gd name="connsiteY5" fmla="*/ 73567 h 122655"/>
                  <a:gd name="connsiteX6" fmla="*/ 122947 w 138099"/>
                  <a:gd name="connsiteY6" fmla="*/ 59869 h 122655"/>
                  <a:gd name="connsiteX7" fmla="*/ 113721 w 138099"/>
                  <a:gd name="connsiteY7" fmla="*/ 51194 h 122655"/>
                  <a:gd name="connsiteX8" fmla="*/ 110491 w 138099"/>
                  <a:gd name="connsiteY8" fmla="*/ 47221 h 122655"/>
                  <a:gd name="connsiteX9" fmla="*/ 100158 w 138099"/>
                  <a:gd name="connsiteY9" fmla="*/ 26857 h 122655"/>
                  <a:gd name="connsiteX10" fmla="*/ 91762 w 138099"/>
                  <a:gd name="connsiteY10" fmla="*/ 10510 h 122655"/>
                  <a:gd name="connsiteX11" fmla="*/ 50042 w 138099"/>
                  <a:gd name="connsiteY11" fmla="*/ 6827 h 122655"/>
                  <a:gd name="connsiteX12" fmla="*/ 46321 w 138099"/>
                  <a:gd name="connsiteY12" fmla="*/ 10510 h 122655"/>
                  <a:gd name="connsiteX13" fmla="*/ 37925 w 138099"/>
                  <a:gd name="connsiteY13" fmla="*/ 26857 h 122655"/>
                  <a:gd name="connsiteX14" fmla="*/ 27591 w 138099"/>
                  <a:gd name="connsiteY14" fmla="*/ 47221 h 122655"/>
                  <a:gd name="connsiteX15" fmla="*/ 24408 w 138099"/>
                  <a:gd name="connsiteY15" fmla="*/ 51194 h 122655"/>
                  <a:gd name="connsiteX16" fmla="*/ 15181 w 138099"/>
                  <a:gd name="connsiteY16" fmla="*/ 59869 h 122655"/>
                  <a:gd name="connsiteX17" fmla="*/ 4063 w 138099"/>
                  <a:gd name="connsiteY17" fmla="*/ 73567 h 122655"/>
                  <a:gd name="connsiteX18" fmla="*/ 1295 w 138099"/>
                  <a:gd name="connsiteY18" fmla="*/ 100416 h 122655"/>
                  <a:gd name="connsiteX19" fmla="*/ 39449 w 138099"/>
                  <a:gd name="connsiteY19" fmla="*/ 121128 h 122655"/>
                  <a:gd name="connsiteX20" fmla="*/ 47428 w 138099"/>
                  <a:gd name="connsiteY20" fmla="*/ 117539 h 122655"/>
                  <a:gd name="connsiteX21" fmla="*/ 65512 w 138099"/>
                  <a:gd name="connsiteY21" fmla="*/ 111831 h 122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8099" h="122655">
                    <a:moveTo>
                      <a:pt x="71186" y="111648"/>
                    </a:moveTo>
                    <a:cubicBezTo>
                      <a:pt x="78041" y="111587"/>
                      <a:pt x="84758" y="113559"/>
                      <a:pt x="90470" y="117310"/>
                    </a:cubicBezTo>
                    <a:cubicBezTo>
                      <a:pt x="92206" y="118382"/>
                      <a:pt x="94026" y="119313"/>
                      <a:pt x="95913" y="120096"/>
                    </a:cubicBezTo>
                    <a:cubicBezTo>
                      <a:pt x="110872" y="126709"/>
                      <a:pt x="128414" y="120067"/>
                      <a:pt x="135095" y="105262"/>
                    </a:cubicBezTo>
                    <a:cubicBezTo>
                      <a:pt x="135801" y="103699"/>
                      <a:pt x="136367" y="102077"/>
                      <a:pt x="136787" y="100416"/>
                    </a:cubicBezTo>
                    <a:cubicBezTo>
                      <a:pt x="139209" y="91441"/>
                      <a:pt x="138259" y="81901"/>
                      <a:pt x="134111" y="73567"/>
                    </a:cubicBezTo>
                    <a:cubicBezTo>
                      <a:pt x="131488" y="68222"/>
                      <a:pt x="127670" y="63538"/>
                      <a:pt x="122947" y="59869"/>
                    </a:cubicBezTo>
                    <a:cubicBezTo>
                      <a:pt x="119545" y="57338"/>
                      <a:pt x="116449" y="54427"/>
                      <a:pt x="113721" y="51194"/>
                    </a:cubicBezTo>
                    <a:lnTo>
                      <a:pt x="110491" y="47221"/>
                    </a:lnTo>
                    <a:cubicBezTo>
                      <a:pt x="105533" y="41295"/>
                      <a:pt x="102000" y="34332"/>
                      <a:pt x="100158" y="26857"/>
                    </a:cubicBezTo>
                    <a:cubicBezTo>
                      <a:pt x="98809" y="20790"/>
                      <a:pt x="95919" y="15164"/>
                      <a:pt x="91762" y="10510"/>
                    </a:cubicBezTo>
                    <a:cubicBezTo>
                      <a:pt x="81269" y="-1909"/>
                      <a:pt x="62590" y="-3559"/>
                      <a:pt x="50042" y="6827"/>
                    </a:cubicBezTo>
                    <a:cubicBezTo>
                      <a:pt x="48694" y="7943"/>
                      <a:pt x="47448" y="9176"/>
                      <a:pt x="46321" y="10510"/>
                    </a:cubicBezTo>
                    <a:cubicBezTo>
                      <a:pt x="42193" y="15184"/>
                      <a:pt x="39308" y="20802"/>
                      <a:pt x="37925" y="26857"/>
                    </a:cubicBezTo>
                    <a:cubicBezTo>
                      <a:pt x="36082" y="34332"/>
                      <a:pt x="32549" y="41295"/>
                      <a:pt x="27591" y="47221"/>
                    </a:cubicBezTo>
                    <a:lnTo>
                      <a:pt x="24408" y="51194"/>
                    </a:lnTo>
                    <a:cubicBezTo>
                      <a:pt x="21677" y="54425"/>
                      <a:pt x="18582" y="57336"/>
                      <a:pt x="15181" y="59869"/>
                    </a:cubicBezTo>
                    <a:cubicBezTo>
                      <a:pt x="10459" y="63527"/>
                      <a:pt x="6654" y="68215"/>
                      <a:pt x="4063" y="73567"/>
                    </a:cubicBezTo>
                    <a:cubicBezTo>
                      <a:pt x="-136" y="81884"/>
                      <a:pt x="-1120" y="91432"/>
                      <a:pt x="1295" y="100416"/>
                    </a:cubicBezTo>
                    <a:cubicBezTo>
                      <a:pt x="6053" y="116563"/>
                      <a:pt x="23135" y="125836"/>
                      <a:pt x="39449" y="121128"/>
                    </a:cubicBezTo>
                    <a:cubicBezTo>
                      <a:pt x="42269" y="120314"/>
                      <a:pt x="44955" y="119106"/>
                      <a:pt x="47428" y="117539"/>
                    </a:cubicBezTo>
                    <a:cubicBezTo>
                      <a:pt x="52850" y="114108"/>
                      <a:pt x="59084" y="112141"/>
                      <a:pt x="65512" y="111831"/>
                    </a:cubicBezTo>
                    <a:close/>
                  </a:path>
                </a:pathLst>
              </a:custGeom>
              <a:solidFill>
                <a:srgbClr val="000000"/>
              </a:solidFill>
              <a:ln w="4564" cap="flat">
                <a:noFill/>
                <a:prstDash val="solid"/>
                <a:miter/>
              </a:ln>
            </p:spPr>
            <p:txBody>
              <a:bodyPr rtlCol="0" anchor="ctr"/>
              <a:lstStyle/>
              <a:p>
                <a:endParaRPr lang="ja-JP" altLang="en-US">
                  <a:latin typeface="HGSGothicE" panose="020B0900000000000000" pitchFamily="34" charset="-128"/>
                  <a:ea typeface="HGSGothicE" panose="020B0900000000000000" pitchFamily="34" charset="-128"/>
                </a:endParaRPr>
              </a:p>
            </p:txBody>
          </p:sp>
        </p:grpSp>
        <p:sp>
          <p:nvSpPr>
            <p:cNvPr id="198" name="テキスト ボックス 197">
              <a:extLst>
                <a:ext uri="{FF2B5EF4-FFF2-40B4-BE49-F238E27FC236}">
                  <a16:creationId xmlns:a16="http://schemas.microsoft.com/office/drawing/2014/main" id="{3BA7E309-DA04-8061-830A-60974D5DF2A9}"/>
                </a:ext>
              </a:extLst>
            </p:cNvPr>
            <p:cNvSpPr txBox="1"/>
            <p:nvPr/>
          </p:nvSpPr>
          <p:spPr>
            <a:xfrm>
              <a:off x="9833740" y="2175191"/>
              <a:ext cx="1493855" cy="461665"/>
            </a:xfrm>
            <a:prstGeom prst="rect">
              <a:avLst/>
            </a:prstGeom>
            <a:noFill/>
          </p:spPr>
          <p:txBody>
            <a:bodyPr wrap="square" rtlCol="0">
              <a:spAutoFit/>
            </a:bodyPr>
            <a:lstStyle/>
            <a:p>
              <a:r>
                <a:rPr kumimoji="1" lang="ja-JP" altLang="en-US" sz="2400">
                  <a:solidFill>
                    <a:srgbClr val="FF0000"/>
                  </a:solidFill>
                  <a:latin typeface="HGSGothicE" panose="020B0900000000000000" pitchFamily="34" charset="-128"/>
                  <a:ea typeface="HGSGothicE" panose="020B0900000000000000" pitchFamily="34" charset="-128"/>
                  <a:cs typeface="Meiryo UI" panose="020B0604030504040204" pitchFamily="50" charset="-128"/>
                </a:rPr>
                <a:t>通知</a:t>
              </a:r>
            </a:p>
          </p:txBody>
        </p:sp>
        <p:sp>
          <p:nvSpPr>
            <p:cNvPr id="199" name="テキスト ボックス 198">
              <a:extLst>
                <a:ext uri="{FF2B5EF4-FFF2-40B4-BE49-F238E27FC236}">
                  <a16:creationId xmlns:a16="http://schemas.microsoft.com/office/drawing/2014/main" id="{C670BC39-6535-FA49-5450-DE188BB38BE0}"/>
                </a:ext>
              </a:extLst>
            </p:cNvPr>
            <p:cNvSpPr txBox="1"/>
            <p:nvPr/>
          </p:nvSpPr>
          <p:spPr>
            <a:xfrm>
              <a:off x="6170366" y="2857417"/>
              <a:ext cx="889323" cy="461665"/>
            </a:xfrm>
            <a:prstGeom prst="rect">
              <a:avLst/>
            </a:prstGeom>
            <a:solidFill>
              <a:schemeClr val="bg1"/>
            </a:solidFill>
          </p:spPr>
          <p:txBody>
            <a:bodyPr wrap="square" rtlCol="0">
              <a:spAutoFit/>
            </a:bodyPr>
            <a:lstStyle/>
            <a:p>
              <a:pPr algn="ctr"/>
              <a:r>
                <a:rPr kumimoji="1" lang="en-US" altLang="ja-JP" sz="2400" b="1" dirty="0">
                  <a:latin typeface="HGSGothicE" panose="020B0900000000000000" pitchFamily="34" charset="-128"/>
                  <a:ea typeface="HGSGothicE" panose="020B0900000000000000" pitchFamily="34" charset="-128"/>
                </a:rPr>
                <a:t>LTE</a:t>
              </a:r>
              <a:endParaRPr kumimoji="1" lang="ja-JP" altLang="en-US" sz="2400" b="1">
                <a:latin typeface="HGSGothicE" panose="020B0900000000000000" pitchFamily="34" charset="-128"/>
                <a:ea typeface="HGSGothicE" panose="020B0900000000000000" pitchFamily="34" charset="-128"/>
              </a:endParaRPr>
            </a:p>
          </p:txBody>
        </p:sp>
        <p:pic>
          <p:nvPicPr>
            <p:cNvPr id="200" name="グラフィックス 199" descr="キツネ 枠線">
              <a:extLst>
                <a:ext uri="{FF2B5EF4-FFF2-40B4-BE49-F238E27FC236}">
                  <a16:creationId xmlns:a16="http://schemas.microsoft.com/office/drawing/2014/main" id="{79187955-CF1C-FE16-8688-D0D1ED226BA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1249061" y="3463468"/>
              <a:ext cx="914400" cy="914400"/>
            </a:xfrm>
            <a:prstGeom prst="rect">
              <a:avLst/>
            </a:prstGeom>
          </p:spPr>
        </p:pic>
        <p:pic>
          <p:nvPicPr>
            <p:cNvPr id="201" name="グラフィックス 200" descr="シカ 枠線">
              <a:extLst>
                <a:ext uri="{FF2B5EF4-FFF2-40B4-BE49-F238E27FC236}">
                  <a16:creationId xmlns:a16="http://schemas.microsoft.com/office/drawing/2014/main" id="{A10F9259-BE63-A251-A1F7-F4496B319BE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07372" y="1321177"/>
              <a:ext cx="914400" cy="914400"/>
            </a:xfrm>
            <a:prstGeom prst="rect">
              <a:avLst/>
            </a:prstGeom>
          </p:spPr>
        </p:pic>
        <p:grpSp>
          <p:nvGrpSpPr>
            <p:cNvPr id="202" name="グループ化 201">
              <a:extLst>
                <a:ext uri="{FF2B5EF4-FFF2-40B4-BE49-F238E27FC236}">
                  <a16:creationId xmlns:a16="http://schemas.microsoft.com/office/drawing/2014/main" id="{FC0B1763-A45B-9545-A0C7-E930F9C99578}"/>
                </a:ext>
              </a:extLst>
            </p:cNvPr>
            <p:cNvGrpSpPr/>
            <p:nvPr/>
          </p:nvGrpSpPr>
          <p:grpSpPr>
            <a:xfrm flipH="1">
              <a:off x="7301552" y="2519109"/>
              <a:ext cx="1768718" cy="2686105"/>
              <a:chOff x="9173054" y="2511983"/>
              <a:chExt cx="1768718" cy="2686105"/>
            </a:xfrm>
          </p:grpSpPr>
          <p:cxnSp>
            <p:nvCxnSpPr>
              <p:cNvPr id="203" name="直線コネクタ 202">
                <a:extLst>
                  <a:ext uri="{FF2B5EF4-FFF2-40B4-BE49-F238E27FC236}">
                    <a16:creationId xmlns:a16="http://schemas.microsoft.com/office/drawing/2014/main" id="{0037ED9B-CE03-E040-D6FC-930C272D5350}"/>
                  </a:ext>
                </a:extLst>
              </p:cNvPr>
              <p:cNvCxnSpPr>
                <a:cxnSpLocks/>
              </p:cNvCxnSpPr>
              <p:nvPr/>
            </p:nvCxnSpPr>
            <p:spPr>
              <a:xfrm>
                <a:off x="9173054" y="2511983"/>
                <a:ext cx="1768718" cy="1091489"/>
              </a:xfrm>
              <a:prstGeom prst="line">
                <a:avLst/>
              </a:prstGeom>
              <a:ln w="38100"/>
            </p:spPr>
            <p:style>
              <a:lnRef idx="1">
                <a:schemeClr val="dk1"/>
              </a:lnRef>
              <a:fillRef idx="0">
                <a:schemeClr val="dk1"/>
              </a:fillRef>
              <a:effectRef idx="0">
                <a:schemeClr val="dk1"/>
              </a:effectRef>
              <a:fontRef idx="minor">
                <a:schemeClr val="tx1"/>
              </a:fontRef>
            </p:style>
          </p:cxnSp>
          <p:cxnSp>
            <p:nvCxnSpPr>
              <p:cNvPr id="204" name="直線コネクタ 203">
                <a:extLst>
                  <a:ext uri="{FF2B5EF4-FFF2-40B4-BE49-F238E27FC236}">
                    <a16:creationId xmlns:a16="http://schemas.microsoft.com/office/drawing/2014/main" id="{1BC2B0B1-3090-FD5E-5B0B-8576990D5439}"/>
                  </a:ext>
                </a:extLst>
              </p:cNvPr>
              <p:cNvCxnSpPr>
                <a:cxnSpLocks/>
              </p:cNvCxnSpPr>
              <p:nvPr/>
            </p:nvCxnSpPr>
            <p:spPr>
              <a:xfrm flipV="1">
                <a:off x="10775352" y="3553899"/>
                <a:ext cx="0" cy="1644189"/>
              </a:xfrm>
              <a:prstGeom prst="line">
                <a:avLst/>
              </a:prstGeom>
              <a:ln w="38100"/>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6337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9C919-FE07-B624-B7D8-1392712DC04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870374-D3F4-CBBF-5797-DCC736C3CF64}"/>
              </a:ext>
            </a:extLst>
          </p:cNvPr>
          <p:cNvSpPr>
            <a:spLocks noGrp="1"/>
          </p:cNvSpPr>
          <p:nvPr>
            <p:ph type="title"/>
          </p:nvPr>
        </p:nvSpPr>
        <p:spPr/>
        <p:txBody>
          <a:bodyPr/>
          <a:lstStyle/>
          <a:p>
            <a:r>
              <a:rPr kumimoji="1" lang="ja-JP" altLang="en-US" dirty="0"/>
              <a:t>概要</a:t>
            </a:r>
          </a:p>
        </p:txBody>
      </p:sp>
      <p:sp>
        <p:nvSpPr>
          <p:cNvPr id="4" name="スライド番号プレースホルダー 3">
            <a:extLst>
              <a:ext uri="{FF2B5EF4-FFF2-40B4-BE49-F238E27FC236}">
                <a16:creationId xmlns:a16="http://schemas.microsoft.com/office/drawing/2014/main" id="{83CF9F37-1AFC-729F-5A03-DA9CE7954E06}"/>
              </a:ext>
            </a:extLst>
          </p:cNvPr>
          <p:cNvSpPr>
            <a:spLocks noGrp="1"/>
          </p:cNvSpPr>
          <p:nvPr>
            <p:ph type="sldNum" sz="quarter" idx="12"/>
          </p:nvPr>
        </p:nvSpPr>
        <p:spPr/>
        <p:txBody>
          <a:bodyPr/>
          <a:lstStyle/>
          <a:p>
            <a:fld id="{C049C153-E0B4-4CC2-8477-857F11E72140}" type="slidenum">
              <a:rPr lang="ja-JP" altLang="en-US" smtClean="0"/>
              <a:pPr/>
              <a:t>2</a:t>
            </a:fld>
            <a:endParaRPr lang="ja-JP" altLang="en-US" dirty="0"/>
          </a:p>
        </p:txBody>
      </p:sp>
      <p:sp>
        <p:nvSpPr>
          <p:cNvPr id="5" name="テキスト プレースホルダー 4">
            <a:extLst>
              <a:ext uri="{FF2B5EF4-FFF2-40B4-BE49-F238E27FC236}">
                <a16:creationId xmlns:a16="http://schemas.microsoft.com/office/drawing/2014/main" id="{A4B42646-108C-DED7-7352-E2C1FE5C04EF}"/>
              </a:ext>
            </a:extLst>
          </p:cNvPr>
          <p:cNvSpPr>
            <a:spLocks noGrp="1"/>
          </p:cNvSpPr>
          <p:nvPr>
            <p:ph type="body" sz="quarter" idx="4294967295"/>
          </p:nvPr>
        </p:nvSpPr>
        <p:spPr>
          <a:xfrm>
            <a:off x="446533" y="6315134"/>
            <a:ext cx="8831348" cy="542866"/>
          </a:xfrm>
        </p:spPr>
        <p:txBody>
          <a:bodyPr/>
          <a:lstStyle/>
          <a:p>
            <a:pPr marL="0" indent="0">
              <a:buNone/>
            </a:pPr>
            <a:r>
              <a:rPr lang="ja-JP" altLang="en-US">
                <a:solidFill>
                  <a:schemeClr val="accent2"/>
                </a:solidFill>
              </a:rPr>
              <a:t>概要</a:t>
            </a:r>
            <a:r>
              <a:rPr lang="ja-JP" altLang="en-US">
                <a:solidFill>
                  <a:schemeClr val="accent2">
                    <a:lumMod val="40000"/>
                    <a:lumOff val="60000"/>
                  </a:schemeClr>
                </a:solidFill>
              </a:rPr>
              <a:t>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背景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提案手法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実験結果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まとめ</a:t>
            </a:r>
            <a:endParaRPr kumimoji="1" lang="ja-JP" altLang="en-US" dirty="0">
              <a:solidFill>
                <a:schemeClr val="accent2">
                  <a:lumMod val="40000"/>
                  <a:lumOff val="60000"/>
                </a:schemeClr>
              </a:solidFill>
            </a:endParaRPr>
          </a:p>
        </p:txBody>
      </p:sp>
      <p:sp>
        <p:nvSpPr>
          <p:cNvPr id="12" name="コンテンツ プレースホルダー 7">
            <a:extLst>
              <a:ext uri="{FF2B5EF4-FFF2-40B4-BE49-F238E27FC236}">
                <a16:creationId xmlns:a16="http://schemas.microsoft.com/office/drawing/2014/main" id="{2DBD9CBA-92F6-03D9-6993-2E42CFECFF15}"/>
              </a:ext>
            </a:extLst>
          </p:cNvPr>
          <p:cNvSpPr>
            <a:spLocks noGrp="1"/>
          </p:cNvSpPr>
          <p:nvPr>
            <p:ph idx="1"/>
          </p:nvPr>
        </p:nvSpPr>
        <p:spPr>
          <a:xfrm>
            <a:off x="578682" y="1681086"/>
            <a:ext cx="11029615" cy="4132763"/>
          </a:xfrm>
          <a:ln w="38100">
            <a:noFill/>
          </a:ln>
        </p:spPr>
        <p:txBody>
          <a:bodyPr/>
          <a:lstStyle/>
          <a:p>
            <a:r>
              <a:rPr lang="ja-JP" altLang="en-US">
                <a:solidFill>
                  <a:srgbClr val="EC8A30"/>
                </a:solidFill>
              </a:rPr>
              <a:t>「何の動物がどのように動いているか」明らかに</a:t>
            </a:r>
            <a:endParaRPr lang="en-US" altLang="ja-JP" dirty="0">
              <a:solidFill>
                <a:srgbClr val="EC8A30"/>
              </a:solidFill>
            </a:endParaRPr>
          </a:p>
          <a:p>
            <a:endParaRPr lang="en-US" altLang="ja-JP" dirty="0"/>
          </a:p>
          <a:p>
            <a:r>
              <a:rPr lang="en-US" altLang="ja-JP" dirty="0"/>
              <a:t>3</a:t>
            </a:r>
            <a:r>
              <a:rPr lang="ja-JP" altLang="en-US"/>
              <a:t>人で開発</a:t>
            </a:r>
            <a:endParaRPr lang="en-US" altLang="ja-JP" dirty="0"/>
          </a:p>
          <a:p>
            <a:pPr marL="304800" indent="-31750"/>
            <a:r>
              <a:rPr lang="ja-JP" altLang="en-US"/>
              <a:t>センサノード</a:t>
            </a:r>
            <a:endParaRPr lang="en-US" altLang="ja-JP" dirty="0"/>
          </a:p>
          <a:p>
            <a:pPr marL="304800" indent="-31750"/>
            <a:r>
              <a:rPr lang="ja-JP" altLang="en-US"/>
              <a:t>通信・解析</a:t>
            </a:r>
            <a:endParaRPr lang="en-US" altLang="ja-JP" dirty="0"/>
          </a:p>
          <a:p>
            <a:pPr marL="304800" indent="-31750"/>
            <a:r>
              <a:rPr lang="ja-JP" altLang="en-US">
                <a:solidFill>
                  <a:srgbClr val="FF0000"/>
                </a:solidFill>
              </a:rPr>
              <a:t>行動表示・通知</a:t>
            </a:r>
            <a:endParaRPr lang="en-US" altLang="ja-JP" dirty="0">
              <a:solidFill>
                <a:srgbClr val="FF0000"/>
              </a:solidFill>
            </a:endParaRPr>
          </a:p>
        </p:txBody>
      </p:sp>
      <p:pic>
        <p:nvPicPr>
          <p:cNvPr id="575" name="図 574">
            <a:extLst>
              <a:ext uri="{FF2B5EF4-FFF2-40B4-BE49-F238E27FC236}">
                <a16:creationId xmlns:a16="http://schemas.microsoft.com/office/drawing/2014/main" id="{DB1C1DF5-77B5-784F-B5C7-AB3AEEDBAF0C}"/>
              </a:ext>
            </a:extLst>
          </p:cNvPr>
          <p:cNvPicPr>
            <a:picLocks noChangeAspect="1"/>
          </p:cNvPicPr>
          <p:nvPr/>
        </p:nvPicPr>
        <p:blipFill>
          <a:blip r:embed="rId3"/>
          <a:stretch>
            <a:fillRect/>
          </a:stretch>
        </p:blipFill>
        <p:spPr>
          <a:xfrm>
            <a:off x="4521200" y="2297485"/>
            <a:ext cx="7531100" cy="3376664"/>
          </a:xfrm>
          <a:prstGeom prst="rect">
            <a:avLst/>
          </a:prstGeom>
        </p:spPr>
      </p:pic>
    </p:spTree>
    <p:extLst>
      <p:ext uri="{BB962C8B-B14F-4D97-AF65-F5344CB8AC3E}">
        <p14:creationId xmlns:p14="http://schemas.microsoft.com/office/powerpoint/2010/main" val="547719636"/>
      </p:ext>
    </p:extLst>
  </p:cSld>
  <p:clrMapOvr>
    <a:masterClrMapping/>
  </p:clrMapOvr>
  <mc:AlternateContent xmlns:mc="http://schemas.openxmlformats.org/markup-compatibility/2006">
    <mc:Choice xmlns:p14="http://schemas.microsoft.com/office/powerpoint/2010/main" Requires="p14">
      <p:transition spd="slow" p14:dur="2000" advTm="18413"/>
    </mc:Choice>
    <mc:Fallback>
      <p:transition spd="slow" advTm="1841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C481E-9E40-3234-D7ED-D0DF98D4DE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80A8D07-2A57-3079-3E34-7E479B6790BC}"/>
              </a:ext>
            </a:extLst>
          </p:cNvPr>
          <p:cNvSpPr>
            <a:spLocks noGrp="1"/>
          </p:cNvSpPr>
          <p:nvPr>
            <p:ph type="title"/>
          </p:nvPr>
        </p:nvSpPr>
        <p:spPr/>
        <p:txBody>
          <a:bodyPr/>
          <a:lstStyle/>
          <a:p>
            <a:r>
              <a:rPr lang="ja-JP" altLang="en-US"/>
              <a:t>背景｜通知機構と行動ビジュアライザ</a:t>
            </a:r>
            <a:endParaRPr kumimoji="1" lang="ja-JP" altLang="en-US" dirty="0"/>
          </a:p>
        </p:txBody>
      </p:sp>
      <p:sp>
        <p:nvSpPr>
          <p:cNvPr id="4" name="スライド番号プレースホルダー 3">
            <a:extLst>
              <a:ext uri="{FF2B5EF4-FFF2-40B4-BE49-F238E27FC236}">
                <a16:creationId xmlns:a16="http://schemas.microsoft.com/office/drawing/2014/main" id="{3FBA1535-9FEF-5F86-3350-E0090F0EAFF8}"/>
              </a:ext>
            </a:extLst>
          </p:cNvPr>
          <p:cNvSpPr>
            <a:spLocks noGrp="1"/>
          </p:cNvSpPr>
          <p:nvPr>
            <p:ph type="sldNum" sz="quarter" idx="12"/>
          </p:nvPr>
        </p:nvSpPr>
        <p:spPr/>
        <p:txBody>
          <a:bodyPr/>
          <a:lstStyle/>
          <a:p>
            <a:fld id="{C049C153-E0B4-4CC2-8477-857F11E72140}" type="slidenum">
              <a:rPr lang="ja-JP" altLang="en-US" smtClean="0"/>
              <a:pPr/>
              <a:t>3</a:t>
            </a:fld>
            <a:endParaRPr lang="ja-JP" altLang="en-US" dirty="0"/>
          </a:p>
        </p:txBody>
      </p:sp>
      <p:sp>
        <p:nvSpPr>
          <p:cNvPr id="8" name="コンテンツ プレースホルダー 7">
            <a:extLst>
              <a:ext uri="{FF2B5EF4-FFF2-40B4-BE49-F238E27FC236}">
                <a16:creationId xmlns:a16="http://schemas.microsoft.com/office/drawing/2014/main" id="{412217D1-2B3E-B458-3E92-6520001EB2AB}"/>
              </a:ext>
            </a:extLst>
          </p:cNvPr>
          <p:cNvSpPr>
            <a:spLocks noGrp="1"/>
          </p:cNvSpPr>
          <p:nvPr>
            <p:ph idx="1"/>
          </p:nvPr>
        </p:nvSpPr>
        <p:spPr>
          <a:ln w="38100">
            <a:noFill/>
          </a:ln>
        </p:spPr>
        <p:txBody>
          <a:bodyPr/>
          <a:lstStyle/>
          <a:p>
            <a:r>
              <a:rPr lang="ja-JP" altLang="en-US"/>
              <a:t>夜間の害獣侵入に気付けない</a:t>
            </a:r>
            <a:endParaRPr lang="en-US" altLang="ja-JP" dirty="0"/>
          </a:p>
          <a:p>
            <a:endParaRPr lang="en-US" altLang="ja-JP" dirty="0"/>
          </a:p>
          <a:p>
            <a:r>
              <a:rPr lang="ja-JP" altLang="en-US"/>
              <a:t>どこから侵入したか分からない</a:t>
            </a:r>
            <a:endParaRPr lang="en-US" altLang="ja-JP" dirty="0"/>
          </a:p>
          <a:p>
            <a:pPr lvl="1"/>
            <a:r>
              <a:rPr lang="ja-JP" altLang="en-US"/>
              <a:t>侵入防止柵の穴がどこか分からない</a:t>
            </a:r>
            <a:endParaRPr lang="en-US" altLang="ja-JP" dirty="0"/>
          </a:p>
          <a:p>
            <a:endParaRPr lang="ja-JP" altLang="en-US"/>
          </a:p>
        </p:txBody>
      </p:sp>
      <p:sp>
        <p:nvSpPr>
          <p:cNvPr id="6" name="テキスト プレースホルダー 4">
            <a:extLst>
              <a:ext uri="{FF2B5EF4-FFF2-40B4-BE49-F238E27FC236}">
                <a16:creationId xmlns:a16="http://schemas.microsoft.com/office/drawing/2014/main" id="{D93BB8FB-51F9-607E-E8CB-EA658B7B6335}"/>
              </a:ext>
            </a:extLst>
          </p:cNvPr>
          <p:cNvSpPr txBox="1">
            <a:spLocks/>
          </p:cNvSpPr>
          <p:nvPr/>
        </p:nvSpPr>
        <p:spPr>
          <a:xfrm>
            <a:off x="446533" y="6315134"/>
            <a:ext cx="8831348" cy="542866"/>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pPr marL="0" indent="0">
              <a:buFont typeface="Wingdings 2" panose="05020102010507070707" pitchFamily="18" charset="2"/>
              <a:buNone/>
            </a:pPr>
            <a:r>
              <a:rPr lang="ja-JP" altLang="en-US">
                <a:solidFill>
                  <a:schemeClr val="accent2">
                    <a:lumMod val="40000"/>
                    <a:lumOff val="60000"/>
                  </a:schemeClr>
                </a:solidFill>
              </a:rPr>
              <a:t>概要 </a:t>
            </a:r>
            <a:r>
              <a:rPr lang="ja-JP" altLang="en-US" sz="1400" baseline="20000">
                <a:solidFill>
                  <a:schemeClr val="accent2">
                    <a:lumMod val="40000"/>
                    <a:lumOff val="60000"/>
                  </a:schemeClr>
                </a:solidFill>
                <a:latin typeface="Gill Sans MT" panose="020B0502020104020203"/>
                <a:ea typeface="HGｺﾞｼｯｸE" panose="020B0909000000000000" pitchFamily="49" charset="-128"/>
              </a:rPr>
              <a:t>▶</a:t>
            </a:r>
            <a:r>
              <a:rPr lang="ja-JP" altLang="en-US">
                <a:solidFill>
                  <a:schemeClr val="accent2">
                    <a:lumMod val="40000"/>
                    <a:lumOff val="60000"/>
                  </a:schemeClr>
                </a:solidFill>
              </a:rPr>
              <a:t> </a:t>
            </a:r>
            <a:r>
              <a:rPr lang="ja-JP" altLang="en-US">
                <a:solidFill>
                  <a:schemeClr val="accent2"/>
                </a:solidFill>
              </a:rPr>
              <a:t>背景</a:t>
            </a:r>
            <a:r>
              <a:rPr lang="ja-JP" altLang="en-US">
                <a:solidFill>
                  <a:schemeClr val="accent2">
                    <a:lumMod val="40000"/>
                    <a:lumOff val="60000"/>
                  </a:schemeClr>
                </a:solidFill>
              </a:rPr>
              <a:t> </a:t>
            </a:r>
            <a:r>
              <a:rPr lang="ja-JP" altLang="en-US" sz="1400" baseline="20000">
                <a:solidFill>
                  <a:schemeClr val="accent2">
                    <a:lumMod val="40000"/>
                    <a:lumOff val="60000"/>
                  </a:schemeClr>
                </a:solidFill>
                <a:latin typeface="Gill Sans MT" panose="020B0502020104020203"/>
                <a:ea typeface="HGｺﾞｼｯｸE" panose="020B0909000000000000" pitchFamily="49" charset="-128"/>
              </a:rPr>
              <a:t>▶</a:t>
            </a:r>
            <a:r>
              <a:rPr lang="ja-JP" altLang="en-US">
                <a:solidFill>
                  <a:schemeClr val="accent2">
                    <a:lumMod val="40000"/>
                    <a:lumOff val="60000"/>
                  </a:schemeClr>
                </a:solidFill>
              </a:rPr>
              <a:t> 提案手法 </a:t>
            </a:r>
            <a:r>
              <a:rPr lang="ja-JP" altLang="en-US" sz="1400" baseline="20000">
                <a:solidFill>
                  <a:schemeClr val="accent2">
                    <a:lumMod val="40000"/>
                    <a:lumOff val="60000"/>
                  </a:schemeClr>
                </a:solidFill>
                <a:latin typeface="Gill Sans MT" panose="020B0502020104020203"/>
                <a:ea typeface="HGｺﾞｼｯｸE" panose="020B0909000000000000" pitchFamily="49" charset="-128"/>
              </a:rPr>
              <a:t>▶</a:t>
            </a:r>
            <a:r>
              <a:rPr lang="ja-JP" altLang="en-US">
                <a:solidFill>
                  <a:schemeClr val="accent2">
                    <a:lumMod val="40000"/>
                    <a:lumOff val="60000"/>
                  </a:schemeClr>
                </a:solidFill>
              </a:rPr>
              <a:t> 実験結果 </a:t>
            </a:r>
            <a:r>
              <a:rPr lang="ja-JP" altLang="en-US" sz="1400" baseline="20000">
                <a:solidFill>
                  <a:schemeClr val="accent2">
                    <a:lumMod val="40000"/>
                    <a:lumOff val="60000"/>
                  </a:schemeClr>
                </a:solidFill>
                <a:latin typeface="Gill Sans MT" panose="020B0502020104020203"/>
                <a:ea typeface="HGｺﾞｼｯｸE" panose="020B0909000000000000" pitchFamily="49" charset="-128"/>
              </a:rPr>
              <a:t>▶</a:t>
            </a:r>
            <a:r>
              <a:rPr lang="ja-JP" altLang="en-US">
                <a:solidFill>
                  <a:schemeClr val="accent2">
                    <a:lumMod val="40000"/>
                    <a:lumOff val="60000"/>
                  </a:schemeClr>
                </a:solidFill>
              </a:rPr>
              <a:t> まとめ</a:t>
            </a:r>
            <a:endParaRPr lang="ja-JP" altLang="en-US" dirty="0">
              <a:solidFill>
                <a:schemeClr val="accent2">
                  <a:lumMod val="40000"/>
                  <a:lumOff val="60000"/>
                </a:schemeClr>
              </a:solidFill>
            </a:endParaRPr>
          </a:p>
        </p:txBody>
      </p:sp>
      <p:sp>
        <p:nvSpPr>
          <p:cNvPr id="41" name="角丸四角形 40">
            <a:extLst>
              <a:ext uri="{FF2B5EF4-FFF2-40B4-BE49-F238E27FC236}">
                <a16:creationId xmlns:a16="http://schemas.microsoft.com/office/drawing/2014/main" id="{17CB0080-F4C7-DA7E-AE6C-93CE9B75EFE4}"/>
              </a:ext>
            </a:extLst>
          </p:cNvPr>
          <p:cNvSpPr/>
          <p:nvPr/>
        </p:nvSpPr>
        <p:spPr>
          <a:xfrm>
            <a:off x="1204819" y="4443082"/>
            <a:ext cx="4978151" cy="1180619"/>
          </a:xfrm>
          <a:prstGeom prst="round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2"/>
                </a:solidFill>
                <a:latin typeface="+mn-ea"/>
              </a:rPr>
              <a:t>侵入の</a:t>
            </a:r>
            <a:r>
              <a:rPr kumimoji="1" lang="ja-JP" altLang="en-US" sz="2800">
                <a:solidFill>
                  <a:srgbClr val="00B0F0"/>
                </a:solidFill>
                <a:latin typeface="+mn-ea"/>
              </a:rPr>
              <a:t>通知・行動表示</a:t>
            </a:r>
          </a:p>
        </p:txBody>
      </p:sp>
      <p:grpSp>
        <p:nvGrpSpPr>
          <p:cNvPr id="34" name="グループ化 33">
            <a:extLst>
              <a:ext uri="{FF2B5EF4-FFF2-40B4-BE49-F238E27FC236}">
                <a16:creationId xmlns:a16="http://schemas.microsoft.com/office/drawing/2014/main" id="{A93263CD-E156-053B-971D-65A5202728A3}"/>
              </a:ext>
            </a:extLst>
          </p:cNvPr>
          <p:cNvGrpSpPr/>
          <p:nvPr/>
        </p:nvGrpSpPr>
        <p:grpSpPr>
          <a:xfrm>
            <a:off x="8507979" y="4874295"/>
            <a:ext cx="1437613" cy="674185"/>
            <a:chOff x="8143337" y="3739682"/>
            <a:chExt cx="1949839" cy="914400"/>
          </a:xfrm>
        </p:grpSpPr>
        <p:pic>
          <p:nvPicPr>
            <p:cNvPr id="12" name="グラフィックス 11" descr="農作物 枠線">
              <a:extLst>
                <a:ext uri="{FF2B5EF4-FFF2-40B4-BE49-F238E27FC236}">
                  <a16:creationId xmlns:a16="http://schemas.microsoft.com/office/drawing/2014/main" id="{53B7BF3E-6F3D-4F0C-8BD7-1A33D9887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3337" y="3739682"/>
              <a:ext cx="914400" cy="914400"/>
            </a:xfrm>
            <a:prstGeom prst="rect">
              <a:avLst/>
            </a:prstGeom>
          </p:spPr>
        </p:pic>
        <p:pic>
          <p:nvPicPr>
            <p:cNvPr id="19" name="グラフィックス 18" descr="農作物 枠線">
              <a:extLst>
                <a:ext uri="{FF2B5EF4-FFF2-40B4-BE49-F238E27FC236}">
                  <a16:creationId xmlns:a16="http://schemas.microsoft.com/office/drawing/2014/main" id="{A76586E5-CE57-67F3-CBAA-C8B75E24EA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8776" y="3739682"/>
              <a:ext cx="914400" cy="914400"/>
            </a:xfrm>
            <a:prstGeom prst="rect">
              <a:avLst/>
            </a:prstGeom>
          </p:spPr>
        </p:pic>
      </p:grpSp>
      <p:grpSp>
        <p:nvGrpSpPr>
          <p:cNvPr id="33" name="グループ化 32">
            <a:extLst>
              <a:ext uri="{FF2B5EF4-FFF2-40B4-BE49-F238E27FC236}">
                <a16:creationId xmlns:a16="http://schemas.microsoft.com/office/drawing/2014/main" id="{1BA1914E-C9CC-E5E9-4FD2-C4F1D89F1E10}"/>
              </a:ext>
            </a:extLst>
          </p:cNvPr>
          <p:cNvGrpSpPr/>
          <p:nvPr/>
        </p:nvGrpSpPr>
        <p:grpSpPr>
          <a:xfrm>
            <a:off x="8507979" y="4378852"/>
            <a:ext cx="1437613" cy="674185"/>
            <a:chOff x="8143337" y="3072399"/>
            <a:chExt cx="1949839" cy="914400"/>
          </a:xfrm>
        </p:grpSpPr>
        <p:pic>
          <p:nvPicPr>
            <p:cNvPr id="20" name="グラフィックス 19" descr="農作物 枠線">
              <a:extLst>
                <a:ext uri="{FF2B5EF4-FFF2-40B4-BE49-F238E27FC236}">
                  <a16:creationId xmlns:a16="http://schemas.microsoft.com/office/drawing/2014/main" id="{4517301F-F859-2C9D-F489-769EBADCBD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3337" y="3072399"/>
              <a:ext cx="914400" cy="914400"/>
            </a:xfrm>
            <a:prstGeom prst="rect">
              <a:avLst/>
            </a:prstGeom>
          </p:spPr>
        </p:pic>
        <p:pic>
          <p:nvPicPr>
            <p:cNvPr id="21" name="グラフィックス 20" descr="農作物 枠線">
              <a:extLst>
                <a:ext uri="{FF2B5EF4-FFF2-40B4-BE49-F238E27FC236}">
                  <a16:creationId xmlns:a16="http://schemas.microsoft.com/office/drawing/2014/main" id="{990EEDDB-6169-72BF-DB09-6408849446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8776" y="3072399"/>
              <a:ext cx="914400" cy="914400"/>
            </a:xfrm>
            <a:prstGeom prst="rect">
              <a:avLst/>
            </a:prstGeom>
          </p:spPr>
        </p:pic>
      </p:grpSp>
      <p:grpSp>
        <p:nvGrpSpPr>
          <p:cNvPr id="32" name="グループ化 31">
            <a:extLst>
              <a:ext uri="{FF2B5EF4-FFF2-40B4-BE49-F238E27FC236}">
                <a16:creationId xmlns:a16="http://schemas.microsoft.com/office/drawing/2014/main" id="{888242EB-995E-3168-BB03-C18869F9D1F6}"/>
              </a:ext>
            </a:extLst>
          </p:cNvPr>
          <p:cNvGrpSpPr/>
          <p:nvPr/>
        </p:nvGrpSpPr>
        <p:grpSpPr>
          <a:xfrm>
            <a:off x="8507979" y="3883408"/>
            <a:ext cx="1437613" cy="674185"/>
            <a:chOff x="8144299" y="2467478"/>
            <a:chExt cx="1949839" cy="914400"/>
          </a:xfrm>
        </p:grpSpPr>
        <p:pic>
          <p:nvPicPr>
            <p:cNvPr id="24" name="グラフィックス 23" descr="農作物 枠線">
              <a:extLst>
                <a:ext uri="{FF2B5EF4-FFF2-40B4-BE49-F238E27FC236}">
                  <a16:creationId xmlns:a16="http://schemas.microsoft.com/office/drawing/2014/main" id="{FDFC5CF7-2635-7642-9A7B-B67343D326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4299" y="2467478"/>
              <a:ext cx="914400" cy="914400"/>
            </a:xfrm>
            <a:prstGeom prst="rect">
              <a:avLst/>
            </a:prstGeom>
          </p:spPr>
        </p:pic>
        <p:pic>
          <p:nvPicPr>
            <p:cNvPr id="25" name="グラフィックス 24" descr="農作物 枠線">
              <a:extLst>
                <a:ext uri="{FF2B5EF4-FFF2-40B4-BE49-F238E27FC236}">
                  <a16:creationId xmlns:a16="http://schemas.microsoft.com/office/drawing/2014/main" id="{516CCB96-0230-62B5-901E-20B1BADD9A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9738" y="2467478"/>
              <a:ext cx="914400" cy="914400"/>
            </a:xfrm>
            <a:prstGeom prst="rect">
              <a:avLst/>
            </a:prstGeom>
          </p:spPr>
        </p:pic>
      </p:grpSp>
      <p:pic>
        <p:nvPicPr>
          <p:cNvPr id="27" name="グラフィックス 26" descr="ヘルプ 単色塗りつぶし">
            <a:extLst>
              <a:ext uri="{FF2B5EF4-FFF2-40B4-BE49-F238E27FC236}">
                <a16:creationId xmlns:a16="http://schemas.microsoft.com/office/drawing/2014/main" id="{296B572A-7CD3-F9EE-BCAD-84E0B54BEF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2995" y="4447431"/>
            <a:ext cx="674186" cy="674185"/>
          </a:xfrm>
          <a:prstGeom prst="rect">
            <a:avLst/>
          </a:prstGeom>
        </p:spPr>
      </p:pic>
      <p:pic>
        <p:nvPicPr>
          <p:cNvPr id="29" name="グラフィックス 28" descr="疑問符 単色塗りつぶし">
            <a:extLst>
              <a:ext uri="{FF2B5EF4-FFF2-40B4-BE49-F238E27FC236}">
                <a16:creationId xmlns:a16="http://schemas.microsoft.com/office/drawing/2014/main" id="{325D626B-D32B-E683-E580-82331C7766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72260" y="4894019"/>
            <a:ext cx="526281" cy="526281"/>
          </a:xfrm>
          <a:prstGeom prst="rect">
            <a:avLst/>
          </a:prstGeom>
        </p:spPr>
      </p:pic>
      <p:sp>
        <p:nvSpPr>
          <p:cNvPr id="36" name="正方形/長方形 35">
            <a:extLst>
              <a:ext uri="{FF2B5EF4-FFF2-40B4-BE49-F238E27FC236}">
                <a16:creationId xmlns:a16="http://schemas.microsoft.com/office/drawing/2014/main" id="{A62B613B-3E5E-8BDC-1B9E-2759D2A9DBCC}"/>
              </a:ext>
            </a:extLst>
          </p:cNvPr>
          <p:cNvSpPr/>
          <p:nvPr/>
        </p:nvSpPr>
        <p:spPr>
          <a:xfrm>
            <a:off x="8397244" y="3864993"/>
            <a:ext cx="1659082" cy="1689236"/>
          </a:xfrm>
          <a:prstGeom prst="rect">
            <a:avLst/>
          </a:prstGeom>
          <a:noFill/>
          <a:ln w="53975" cmpd="thinThick">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フリーフォーム 37">
            <a:extLst>
              <a:ext uri="{FF2B5EF4-FFF2-40B4-BE49-F238E27FC236}">
                <a16:creationId xmlns:a16="http://schemas.microsoft.com/office/drawing/2014/main" id="{4BFEEAFB-1579-3683-9EB6-30FC39318D28}"/>
              </a:ext>
            </a:extLst>
          </p:cNvPr>
          <p:cNvSpPr/>
          <p:nvPr/>
        </p:nvSpPr>
        <p:spPr>
          <a:xfrm>
            <a:off x="7924264" y="3747467"/>
            <a:ext cx="2557797" cy="1560645"/>
          </a:xfrm>
          <a:custGeom>
            <a:avLst/>
            <a:gdLst>
              <a:gd name="connsiteX0" fmla="*/ 0 w 4021742"/>
              <a:gd name="connsiteY0" fmla="*/ 362579 h 2116708"/>
              <a:gd name="connsiteX1" fmla="*/ 1165253 w 4021742"/>
              <a:gd name="connsiteY1" fmla="*/ 1317439 h 2116708"/>
              <a:gd name="connsiteX2" fmla="*/ 1642683 w 4021742"/>
              <a:gd name="connsiteY2" fmla="*/ 6530 h 2116708"/>
              <a:gd name="connsiteX3" fmla="*/ 3123526 w 4021742"/>
              <a:gd name="connsiteY3" fmla="*/ 1989078 h 2116708"/>
              <a:gd name="connsiteX4" fmla="*/ 4021742 w 4021742"/>
              <a:gd name="connsiteY4" fmla="*/ 1754409 h 2116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742" h="2116708">
                <a:moveTo>
                  <a:pt x="0" y="362579"/>
                </a:moveTo>
                <a:cubicBezTo>
                  <a:pt x="445736" y="869680"/>
                  <a:pt x="891472" y="1376781"/>
                  <a:pt x="1165253" y="1317439"/>
                </a:cubicBezTo>
                <a:cubicBezTo>
                  <a:pt x="1439034" y="1258097"/>
                  <a:pt x="1316304" y="-105410"/>
                  <a:pt x="1642683" y="6530"/>
                </a:cubicBezTo>
                <a:cubicBezTo>
                  <a:pt x="1969062" y="118470"/>
                  <a:pt x="2727016" y="1697765"/>
                  <a:pt x="3123526" y="1989078"/>
                </a:cubicBezTo>
                <a:cubicBezTo>
                  <a:pt x="3520036" y="2280391"/>
                  <a:pt x="3770889" y="2017400"/>
                  <a:pt x="4021742" y="1754409"/>
                </a:cubicBezTo>
              </a:path>
            </a:pathLst>
          </a:custGeom>
          <a:noFill/>
          <a:ln w="38100">
            <a:solidFill>
              <a:srgbClr val="00B050"/>
            </a:solidFill>
            <a:headEnd type="triangle" w="med"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フリーフォーム 38">
            <a:extLst>
              <a:ext uri="{FF2B5EF4-FFF2-40B4-BE49-F238E27FC236}">
                <a16:creationId xmlns:a16="http://schemas.microsoft.com/office/drawing/2014/main" id="{447CE984-F47C-64A1-EC3C-041088EC9222}"/>
              </a:ext>
            </a:extLst>
          </p:cNvPr>
          <p:cNvSpPr/>
          <p:nvPr/>
        </p:nvSpPr>
        <p:spPr>
          <a:xfrm>
            <a:off x="9298438" y="4642285"/>
            <a:ext cx="1058399" cy="1278425"/>
          </a:xfrm>
          <a:custGeom>
            <a:avLst/>
            <a:gdLst>
              <a:gd name="connsiteX0" fmla="*/ 1435510 w 1435510"/>
              <a:gd name="connsiteY0" fmla="*/ 132544 h 2196013"/>
              <a:gd name="connsiteX1" fmla="*/ 11312 w 1435510"/>
              <a:gd name="connsiteY1" fmla="*/ 221556 h 2196013"/>
              <a:gd name="connsiteX2" fmla="*/ 796239 w 1435510"/>
              <a:gd name="connsiteY2" fmla="*/ 2196013 h 2196013"/>
            </a:gdLst>
            <a:ahLst/>
            <a:cxnLst>
              <a:cxn ang="0">
                <a:pos x="connsiteX0" y="connsiteY0"/>
              </a:cxn>
              <a:cxn ang="0">
                <a:pos x="connsiteX1" y="connsiteY1"/>
              </a:cxn>
              <a:cxn ang="0">
                <a:pos x="connsiteX2" y="connsiteY2"/>
              </a:cxn>
            </a:cxnLst>
            <a:rect l="l" t="t" r="r" b="b"/>
            <a:pathLst>
              <a:path w="1435510" h="2196013">
                <a:moveTo>
                  <a:pt x="1435510" y="132544"/>
                </a:moveTo>
                <a:cubicBezTo>
                  <a:pt x="776683" y="5094"/>
                  <a:pt x="117857" y="-122356"/>
                  <a:pt x="11312" y="221556"/>
                </a:cubicBezTo>
                <a:cubicBezTo>
                  <a:pt x="-95233" y="565468"/>
                  <a:pt x="580451" y="1915489"/>
                  <a:pt x="796239" y="2196013"/>
                </a:cubicBezTo>
              </a:path>
            </a:pathLst>
          </a:custGeom>
          <a:noFill/>
          <a:ln w="38100">
            <a:solidFill>
              <a:schemeClr val="accent1"/>
            </a:solidFill>
            <a:tailEnd type="triangle" w="med"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乗算記号 39">
            <a:extLst>
              <a:ext uri="{FF2B5EF4-FFF2-40B4-BE49-F238E27FC236}">
                <a16:creationId xmlns:a16="http://schemas.microsoft.com/office/drawing/2014/main" id="{A91468B1-09F8-0CDA-8DC4-3FE5DAA92765}"/>
              </a:ext>
            </a:extLst>
          </p:cNvPr>
          <p:cNvSpPr/>
          <p:nvPr/>
        </p:nvSpPr>
        <p:spPr>
          <a:xfrm>
            <a:off x="9365780" y="4487490"/>
            <a:ext cx="344459" cy="344459"/>
          </a:xfrm>
          <a:prstGeom prst="mathMultiply">
            <a:avLst>
              <a:gd name="adj1" fmla="val 1132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5" name="グラフィックス 44" descr="農業従事者男性 単色塗りつぶし">
            <a:extLst>
              <a:ext uri="{FF2B5EF4-FFF2-40B4-BE49-F238E27FC236}">
                <a16:creationId xmlns:a16="http://schemas.microsoft.com/office/drawing/2014/main" id="{CDFCEF3F-B582-954B-59EA-78B7F1FD19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1495" y="5134387"/>
            <a:ext cx="748163" cy="748163"/>
          </a:xfrm>
          <a:prstGeom prst="rect">
            <a:avLst/>
          </a:prstGeom>
        </p:spPr>
      </p:pic>
      <p:grpSp>
        <p:nvGrpSpPr>
          <p:cNvPr id="54" name="グループ化 53">
            <a:extLst>
              <a:ext uri="{FF2B5EF4-FFF2-40B4-BE49-F238E27FC236}">
                <a16:creationId xmlns:a16="http://schemas.microsoft.com/office/drawing/2014/main" id="{072F2C7C-D6E7-A91F-1703-57AD7EDC8243}"/>
              </a:ext>
            </a:extLst>
          </p:cNvPr>
          <p:cNvGrpSpPr/>
          <p:nvPr/>
        </p:nvGrpSpPr>
        <p:grpSpPr>
          <a:xfrm>
            <a:off x="8507978" y="2629441"/>
            <a:ext cx="1437613" cy="674186"/>
            <a:chOff x="8143337" y="3739682"/>
            <a:chExt cx="1949839" cy="914400"/>
          </a:xfrm>
        </p:grpSpPr>
        <p:pic>
          <p:nvPicPr>
            <p:cNvPr id="68" name="グラフィックス 67" descr="農作物 枠線">
              <a:extLst>
                <a:ext uri="{FF2B5EF4-FFF2-40B4-BE49-F238E27FC236}">
                  <a16:creationId xmlns:a16="http://schemas.microsoft.com/office/drawing/2014/main" id="{9BE80240-0B90-7A55-E177-7018C85ABC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3337" y="3739682"/>
              <a:ext cx="914400" cy="914400"/>
            </a:xfrm>
            <a:prstGeom prst="rect">
              <a:avLst/>
            </a:prstGeom>
          </p:spPr>
        </p:pic>
        <p:pic>
          <p:nvPicPr>
            <p:cNvPr id="69" name="グラフィックス 68" descr="農作物 枠線">
              <a:extLst>
                <a:ext uri="{FF2B5EF4-FFF2-40B4-BE49-F238E27FC236}">
                  <a16:creationId xmlns:a16="http://schemas.microsoft.com/office/drawing/2014/main" id="{0745134E-06D2-A61A-DFB5-7B1D89ED7E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8776" y="3739682"/>
              <a:ext cx="914400" cy="914400"/>
            </a:xfrm>
            <a:prstGeom prst="rect">
              <a:avLst/>
            </a:prstGeom>
          </p:spPr>
        </p:pic>
      </p:grpSp>
      <p:grpSp>
        <p:nvGrpSpPr>
          <p:cNvPr id="55" name="グループ化 54">
            <a:extLst>
              <a:ext uri="{FF2B5EF4-FFF2-40B4-BE49-F238E27FC236}">
                <a16:creationId xmlns:a16="http://schemas.microsoft.com/office/drawing/2014/main" id="{5C8E89BC-C940-653C-BB15-94323D436330}"/>
              </a:ext>
            </a:extLst>
          </p:cNvPr>
          <p:cNvGrpSpPr/>
          <p:nvPr/>
        </p:nvGrpSpPr>
        <p:grpSpPr>
          <a:xfrm>
            <a:off x="8507978" y="2133998"/>
            <a:ext cx="1437613" cy="674186"/>
            <a:chOff x="8143337" y="3072399"/>
            <a:chExt cx="1949839" cy="914400"/>
          </a:xfrm>
        </p:grpSpPr>
        <p:pic>
          <p:nvPicPr>
            <p:cNvPr id="66" name="グラフィックス 65" descr="農作物 枠線">
              <a:extLst>
                <a:ext uri="{FF2B5EF4-FFF2-40B4-BE49-F238E27FC236}">
                  <a16:creationId xmlns:a16="http://schemas.microsoft.com/office/drawing/2014/main" id="{826A92B3-C9A2-E163-691F-4697FCFAF7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3337" y="3072399"/>
              <a:ext cx="914400" cy="914400"/>
            </a:xfrm>
            <a:prstGeom prst="rect">
              <a:avLst/>
            </a:prstGeom>
          </p:spPr>
        </p:pic>
        <p:pic>
          <p:nvPicPr>
            <p:cNvPr id="67" name="グラフィックス 66" descr="農作物 枠線">
              <a:extLst>
                <a:ext uri="{FF2B5EF4-FFF2-40B4-BE49-F238E27FC236}">
                  <a16:creationId xmlns:a16="http://schemas.microsoft.com/office/drawing/2014/main" id="{2ADC9677-2104-BE0D-21E6-2A5036853C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8776" y="3072399"/>
              <a:ext cx="914400" cy="914400"/>
            </a:xfrm>
            <a:prstGeom prst="rect">
              <a:avLst/>
            </a:prstGeom>
          </p:spPr>
        </p:pic>
      </p:grpSp>
      <p:grpSp>
        <p:nvGrpSpPr>
          <p:cNvPr id="56" name="グループ化 55">
            <a:extLst>
              <a:ext uri="{FF2B5EF4-FFF2-40B4-BE49-F238E27FC236}">
                <a16:creationId xmlns:a16="http://schemas.microsoft.com/office/drawing/2014/main" id="{5DD391B6-6B8F-DC60-70EA-918598C61071}"/>
              </a:ext>
            </a:extLst>
          </p:cNvPr>
          <p:cNvGrpSpPr/>
          <p:nvPr/>
        </p:nvGrpSpPr>
        <p:grpSpPr>
          <a:xfrm>
            <a:off x="8507978" y="1638554"/>
            <a:ext cx="1437613" cy="674186"/>
            <a:chOff x="8144299" y="2467478"/>
            <a:chExt cx="1949839" cy="914400"/>
          </a:xfrm>
        </p:grpSpPr>
        <p:pic>
          <p:nvPicPr>
            <p:cNvPr id="64" name="グラフィックス 63" descr="農作物 枠線">
              <a:extLst>
                <a:ext uri="{FF2B5EF4-FFF2-40B4-BE49-F238E27FC236}">
                  <a16:creationId xmlns:a16="http://schemas.microsoft.com/office/drawing/2014/main" id="{37C706E7-99DE-0BA1-0827-59C26804C1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4299" y="2467478"/>
              <a:ext cx="914400" cy="914400"/>
            </a:xfrm>
            <a:prstGeom prst="rect">
              <a:avLst/>
            </a:prstGeom>
          </p:spPr>
        </p:pic>
        <p:pic>
          <p:nvPicPr>
            <p:cNvPr id="65" name="グラフィックス 64" descr="農作物 枠線">
              <a:extLst>
                <a:ext uri="{FF2B5EF4-FFF2-40B4-BE49-F238E27FC236}">
                  <a16:creationId xmlns:a16="http://schemas.microsoft.com/office/drawing/2014/main" id="{3B3C0B41-FC59-0792-3856-E1F4D1590C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9738" y="2467478"/>
              <a:ext cx="914400" cy="914400"/>
            </a:xfrm>
            <a:prstGeom prst="rect">
              <a:avLst/>
            </a:prstGeom>
          </p:spPr>
        </p:pic>
      </p:grpSp>
      <p:pic>
        <p:nvPicPr>
          <p:cNvPr id="57" name="グラフィックス 56" descr="ヘルプ 単色塗りつぶし">
            <a:extLst>
              <a:ext uri="{FF2B5EF4-FFF2-40B4-BE49-F238E27FC236}">
                <a16:creationId xmlns:a16="http://schemas.microsoft.com/office/drawing/2014/main" id="{6D63FA6C-AB8A-E956-70D6-2ED4220130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44197" y="2181744"/>
            <a:ext cx="674186" cy="674186"/>
          </a:xfrm>
          <a:prstGeom prst="rect">
            <a:avLst/>
          </a:prstGeom>
        </p:spPr>
      </p:pic>
      <p:sp>
        <p:nvSpPr>
          <p:cNvPr id="59" name="正方形/長方形 58">
            <a:extLst>
              <a:ext uri="{FF2B5EF4-FFF2-40B4-BE49-F238E27FC236}">
                <a16:creationId xmlns:a16="http://schemas.microsoft.com/office/drawing/2014/main" id="{A3058194-2186-E201-F820-749D3D0C402D}"/>
              </a:ext>
            </a:extLst>
          </p:cNvPr>
          <p:cNvSpPr/>
          <p:nvPr/>
        </p:nvSpPr>
        <p:spPr>
          <a:xfrm>
            <a:off x="8397243" y="1620139"/>
            <a:ext cx="1659082" cy="1689237"/>
          </a:xfrm>
          <a:prstGeom prst="rect">
            <a:avLst/>
          </a:prstGeom>
          <a:noFill/>
          <a:ln w="53975" cmpd="thinThick">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グラフィックス 62" descr="農業従事者男性 単色塗りつぶし">
            <a:extLst>
              <a:ext uri="{FF2B5EF4-FFF2-40B4-BE49-F238E27FC236}">
                <a16:creationId xmlns:a16="http://schemas.microsoft.com/office/drawing/2014/main" id="{020C0A0E-CD50-1219-B390-D3CA2278EE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5681" y="2867648"/>
            <a:ext cx="748163" cy="748163"/>
          </a:xfrm>
          <a:prstGeom prst="rect">
            <a:avLst/>
          </a:prstGeom>
        </p:spPr>
      </p:pic>
      <p:sp>
        <p:nvSpPr>
          <p:cNvPr id="70" name="左矢印 69">
            <a:extLst>
              <a:ext uri="{FF2B5EF4-FFF2-40B4-BE49-F238E27FC236}">
                <a16:creationId xmlns:a16="http://schemas.microsoft.com/office/drawing/2014/main" id="{3823B59E-4F1F-F46F-67F2-2E8ACC6E0A58}"/>
              </a:ext>
            </a:extLst>
          </p:cNvPr>
          <p:cNvSpPr/>
          <p:nvPr/>
        </p:nvSpPr>
        <p:spPr>
          <a:xfrm>
            <a:off x="10176687" y="2280716"/>
            <a:ext cx="344359" cy="52236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a:extLst>
              <a:ext uri="{FF2B5EF4-FFF2-40B4-BE49-F238E27FC236}">
                <a16:creationId xmlns:a16="http://schemas.microsoft.com/office/drawing/2014/main" id="{79B01CD4-ABB7-77DF-2557-929D782A453D}"/>
              </a:ext>
            </a:extLst>
          </p:cNvPr>
          <p:cNvSpPr txBox="1"/>
          <p:nvPr/>
        </p:nvSpPr>
        <p:spPr>
          <a:xfrm>
            <a:off x="7647682" y="2525442"/>
            <a:ext cx="720069" cy="461665"/>
          </a:xfrm>
          <a:prstGeom prst="rect">
            <a:avLst/>
          </a:prstGeom>
          <a:noFill/>
        </p:spPr>
        <p:txBody>
          <a:bodyPr wrap="none" rtlCol="0">
            <a:spAutoFit/>
          </a:bodyPr>
          <a:lstStyle/>
          <a:p>
            <a:r>
              <a:rPr kumimoji="1" lang="en-US" altLang="ja-JP" sz="2400" b="1" dirty="0" err="1"/>
              <a:t>Zzz</a:t>
            </a:r>
            <a:endParaRPr kumimoji="1" lang="ja-JP" altLang="en-US" sz="2400" b="1"/>
          </a:p>
        </p:txBody>
      </p:sp>
      <p:pic>
        <p:nvPicPr>
          <p:cNvPr id="73" name="グラフィックス 72" descr="月と星 枠線">
            <a:extLst>
              <a:ext uri="{FF2B5EF4-FFF2-40B4-BE49-F238E27FC236}">
                <a16:creationId xmlns:a16="http://schemas.microsoft.com/office/drawing/2014/main" id="{E63853D2-3A66-934D-F89D-969072C702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74146" y="1471336"/>
            <a:ext cx="665922" cy="665922"/>
          </a:xfrm>
          <a:prstGeom prst="rect">
            <a:avLst/>
          </a:prstGeom>
        </p:spPr>
      </p:pic>
      <p:sp>
        <p:nvSpPr>
          <p:cNvPr id="3" name="テキスト ボックス 2">
            <a:extLst>
              <a:ext uri="{FF2B5EF4-FFF2-40B4-BE49-F238E27FC236}">
                <a16:creationId xmlns:a16="http://schemas.microsoft.com/office/drawing/2014/main" id="{B2BE144E-D4A9-444A-B692-5DCB343F756F}"/>
              </a:ext>
            </a:extLst>
          </p:cNvPr>
          <p:cNvSpPr txBox="1"/>
          <p:nvPr/>
        </p:nvSpPr>
        <p:spPr>
          <a:xfrm>
            <a:off x="10158968" y="1671797"/>
            <a:ext cx="1415772" cy="461665"/>
          </a:xfrm>
          <a:prstGeom prst="rect">
            <a:avLst/>
          </a:prstGeom>
          <a:noFill/>
        </p:spPr>
        <p:txBody>
          <a:bodyPr wrap="none" rtlCol="0">
            <a:spAutoFit/>
          </a:bodyPr>
          <a:lstStyle/>
          <a:p>
            <a:r>
              <a:rPr kumimoji="1" lang="ja-JP" altLang="en-US" sz="2400"/>
              <a:t>？時？分</a:t>
            </a:r>
          </a:p>
        </p:txBody>
      </p:sp>
    </p:spTree>
    <p:extLst>
      <p:ext uri="{BB962C8B-B14F-4D97-AF65-F5344CB8AC3E}">
        <p14:creationId xmlns:p14="http://schemas.microsoft.com/office/powerpoint/2010/main" val="75188294"/>
      </p:ext>
    </p:extLst>
  </p:cSld>
  <p:clrMapOvr>
    <a:masterClrMapping/>
  </p:clrMapOvr>
  <mc:AlternateContent xmlns:mc="http://schemas.openxmlformats.org/markup-compatibility/2006">
    <mc:Choice xmlns:p14="http://schemas.microsoft.com/office/powerpoint/2010/main" Requires="p14">
      <p:transition spd="slow" p14:dur="2000" advTm="53085"/>
    </mc:Choice>
    <mc:Fallback>
      <p:transition spd="slow" advTm="5308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2023C-6F29-628B-A981-C1DC3758CD8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095FE85-E308-3B3C-1369-DB15E375C723}"/>
              </a:ext>
            </a:extLst>
          </p:cNvPr>
          <p:cNvSpPr>
            <a:spLocks noGrp="1"/>
          </p:cNvSpPr>
          <p:nvPr>
            <p:ph type="title"/>
          </p:nvPr>
        </p:nvSpPr>
        <p:spPr/>
        <p:txBody>
          <a:bodyPr/>
          <a:lstStyle/>
          <a:p>
            <a:r>
              <a:rPr kumimoji="1" lang="ja-JP" altLang="en-US"/>
              <a:t>提案手法｜システム図</a:t>
            </a:r>
            <a:endParaRPr kumimoji="1" lang="ja-JP" altLang="en-US" dirty="0"/>
          </a:p>
        </p:txBody>
      </p:sp>
      <p:sp>
        <p:nvSpPr>
          <p:cNvPr id="4" name="スライド番号プレースホルダー 3">
            <a:extLst>
              <a:ext uri="{FF2B5EF4-FFF2-40B4-BE49-F238E27FC236}">
                <a16:creationId xmlns:a16="http://schemas.microsoft.com/office/drawing/2014/main" id="{77FEB4DA-D26D-8FC6-5BBA-900DF0E034BE}"/>
              </a:ext>
            </a:extLst>
          </p:cNvPr>
          <p:cNvSpPr>
            <a:spLocks noGrp="1"/>
          </p:cNvSpPr>
          <p:nvPr>
            <p:ph type="sldNum" sz="quarter" idx="12"/>
          </p:nvPr>
        </p:nvSpPr>
        <p:spPr/>
        <p:txBody>
          <a:bodyPr/>
          <a:lstStyle/>
          <a:p>
            <a:fld id="{C049C153-E0B4-4CC2-8477-857F11E72140}" type="slidenum">
              <a:rPr lang="ja-JP" altLang="en-US" smtClean="0"/>
              <a:pPr/>
              <a:t>4</a:t>
            </a:fld>
            <a:endParaRPr lang="ja-JP" altLang="en-US" dirty="0"/>
          </a:p>
        </p:txBody>
      </p:sp>
      <p:sp>
        <p:nvSpPr>
          <p:cNvPr id="5" name="テキスト プレースホルダー 4">
            <a:extLst>
              <a:ext uri="{FF2B5EF4-FFF2-40B4-BE49-F238E27FC236}">
                <a16:creationId xmlns:a16="http://schemas.microsoft.com/office/drawing/2014/main" id="{DF078756-928C-574D-B10B-9DFFF59E4DE1}"/>
              </a:ext>
            </a:extLst>
          </p:cNvPr>
          <p:cNvSpPr>
            <a:spLocks noGrp="1"/>
          </p:cNvSpPr>
          <p:nvPr>
            <p:ph type="body" sz="quarter" idx="4294967295"/>
          </p:nvPr>
        </p:nvSpPr>
        <p:spPr>
          <a:xfrm>
            <a:off x="446533" y="6315134"/>
            <a:ext cx="8831348" cy="542866"/>
          </a:xfrm>
        </p:spPr>
        <p:txBody>
          <a:bodyPr/>
          <a:lstStyle/>
          <a:p>
            <a:pPr marL="0" indent="0">
              <a:buNone/>
            </a:pPr>
            <a:r>
              <a:rPr lang="ja-JP" altLang="en-US">
                <a:solidFill>
                  <a:schemeClr val="accent2">
                    <a:lumMod val="40000"/>
                    <a:lumOff val="60000"/>
                  </a:schemeClr>
                </a:solidFill>
              </a:rPr>
              <a:t>概要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背景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a:t>
            </a:r>
            <a:r>
              <a:rPr lang="ja-JP" altLang="en-US" dirty="0">
                <a:solidFill>
                  <a:schemeClr val="accent2"/>
                </a:solidFill>
              </a:rPr>
              <a:t>提案手法</a:t>
            </a:r>
            <a:r>
              <a:rPr lang="ja-JP" altLang="en-US" dirty="0">
                <a:solidFill>
                  <a:schemeClr val="accent2">
                    <a:lumMod val="40000"/>
                    <a:lumOff val="60000"/>
                  </a:schemeClr>
                </a:solidFill>
              </a:rPr>
              <a:t>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実験結果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まとめ</a:t>
            </a:r>
            <a:endParaRPr kumimoji="1" lang="ja-JP" altLang="en-US" dirty="0">
              <a:solidFill>
                <a:schemeClr val="accent2">
                  <a:lumMod val="40000"/>
                  <a:lumOff val="60000"/>
                </a:schemeClr>
              </a:solidFill>
            </a:endParaRPr>
          </a:p>
        </p:txBody>
      </p:sp>
      <p:grpSp>
        <p:nvGrpSpPr>
          <p:cNvPr id="3" name="グループ化 2">
            <a:extLst>
              <a:ext uri="{FF2B5EF4-FFF2-40B4-BE49-F238E27FC236}">
                <a16:creationId xmlns:a16="http://schemas.microsoft.com/office/drawing/2014/main" id="{AE6E4A93-5791-71D8-C3CE-FF6053B90CE6}"/>
              </a:ext>
            </a:extLst>
          </p:cNvPr>
          <p:cNvGrpSpPr/>
          <p:nvPr/>
        </p:nvGrpSpPr>
        <p:grpSpPr>
          <a:xfrm>
            <a:off x="702295" y="1274156"/>
            <a:ext cx="10787409" cy="4827402"/>
            <a:chOff x="918782" y="1368952"/>
            <a:chExt cx="10787409" cy="4827402"/>
          </a:xfrm>
        </p:grpSpPr>
        <p:sp>
          <p:nvSpPr>
            <p:cNvPr id="7" name="角丸四角形 6">
              <a:extLst>
                <a:ext uri="{FF2B5EF4-FFF2-40B4-BE49-F238E27FC236}">
                  <a16:creationId xmlns:a16="http://schemas.microsoft.com/office/drawing/2014/main" id="{14F205D7-83D3-D425-5A6C-10F80D89203E}"/>
                </a:ext>
              </a:extLst>
            </p:cNvPr>
            <p:cNvSpPr/>
            <p:nvPr/>
          </p:nvSpPr>
          <p:spPr>
            <a:xfrm>
              <a:off x="4033252" y="1514477"/>
              <a:ext cx="7672939" cy="4680128"/>
            </a:xfrm>
            <a:prstGeom prst="roundRect">
              <a:avLst>
                <a:gd name="adj" fmla="val 8868"/>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endParaRPr>
            </a:p>
          </p:txBody>
        </p:sp>
        <p:grpSp>
          <p:nvGrpSpPr>
            <p:cNvPr id="8" name="グループ化 7">
              <a:extLst>
                <a:ext uri="{FF2B5EF4-FFF2-40B4-BE49-F238E27FC236}">
                  <a16:creationId xmlns:a16="http://schemas.microsoft.com/office/drawing/2014/main" id="{13815E90-6054-818E-460C-901F0BD0684A}"/>
                </a:ext>
              </a:extLst>
            </p:cNvPr>
            <p:cNvGrpSpPr/>
            <p:nvPr/>
          </p:nvGrpSpPr>
          <p:grpSpPr>
            <a:xfrm>
              <a:off x="7680884" y="4911753"/>
              <a:ext cx="1894864" cy="671796"/>
              <a:chOff x="16868844" y="16310349"/>
              <a:chExt cx="2778926" cy="985227"/>
            </a:xfrm>
          </p:grpSpPr>
          <p:sp>
            <p:nvSpPr>
              <p:cNvPr id="42" name="角丸四角形 41">
                <a:extLst>
                  <a:ext uri="{FF2B5EF4-FFF2-40B4-BE49-F238E27FC236}">
                    <a16:creationId xmlns:a16="http://schemas.microsoft.com/office/drawing/2014/main" id="{F4269FF5-D75C-1124-1E91-73A8F1773BFB}"/>
                  </a:ext>
                </a:extLst>
              </p:cNvPr>
              <p:cNvSpPr/>
              <p:nvPr/>
            </p:nvSpPr>
            <p:spPr>
              <a:xfrm>
                <a:off x="16868844" y="16310349"/>
                <a:ext cx="2778926" cy="985227"/>
              </a:xfrm>
              <a:prstGeom prst="round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endParaRPr>
              </a:p>
            </p:txBody>
          </p:sp>
          <p:sp>
            <p:nvSpPr>
              <p:cNvPr id="43" name="テキスト ボックス 42">
                <a:extLst>
                  <a:ext uri="{FF2B5EF4-FFF2-40B4-BE49-F238E27FC236}">
                    <a16:creationId xmlns:a16="http://schemas.microsoft.com/office/drawing/2014/main" id="{BCB204FA-BF6D-E2F6-FB10-3B48EA4BA60F}"/>
                  </a:ext>
                </a:extLst>
              </p:cNvPr>
              <p:cNvSpPr txBox="1"/>
              <p:nvPr/>
            </p:nvSpPr>
            <p:spPr>
              <a:xfrm>
                <a:off x="16951077" y="16464434"/>
                <a:ext cx="2574702" cy="677058"/>
              </a:xfrm>
              <a:prstGeom prst="rect">
                <a:avLst/>
              </a:prstGeom>
              <a:noFill/>
            </p:spPr>
            <p:txBody>
              <a:bodyPr wrap="none" rtlCol="0">
                <a:spAutoFit/>
              </a:bodyPr>
              <a:lstStyle/>
              <a:p>
                <a:pPr algn="ctr"/>
                <a:r>
                  <a:rPr kumimoji="1" lang="ja-JP" altLang="en-US" sz="2400" b="1">
                    <a:solidFill>
                      <a:schemeClr val="tx1">
                        <a:lumMod val="50000"/>
                        <a:lumOff val="50000"/>
                      </a:schemeClr>
                    </a:solidFill>
                    <a:latin typeface="+mn-ea"/>
                  </a:rPr>
                  <a:t>データ解析</a:t>
                </a:r>
              </a:p>
            </p:txBody>
          </p:sp>
        </p:grpSp>
        <p:pic>
          <p:nvPicPr>
            <p:cNvPr id="12" name="グラフィックス 11" descr="コンピューター 枠線">
              <a:extLst>
                <a:ext uri="{FF2B5EF4-FFF2-40B4-BE49-F238E27FC236}">
                  <a16:creationId xmlns:a16="http://schemas.microsoft.com/office/drawing/2014/main" id="{D4E05D69-AC11-E0E0-01B4-1FD80A8C43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7950" y="4043245"/>
              <a:ext cx="1143205" cy="1143212"/>
            </a:xfrm>
            <a:prstGeom prst="rect">
              <a:avLst/>
            </a:prstGeom>
          </p:spPr>
        </p:pic>
        <p:grpSp>
          <p:nvGrpSpPr>
            <p:cNvPr id="64" name="グループ化 63">
              <a:extLst>
                <a:ext uri="{FF2B5EF4-FFF2-40B4-BE49-F238E27FC236}">
                  <a16:creationId xmlns:a16="http://schemas.microsoft.com/office/drawing/2014/main" id="{77C23BC9-107B-B891-FB26-7F627077548C}"/>
                </a:ext>
              </a:extLst>
            </p:cNvPr>
            <p:cNvGrpSpPr/>
            <p:nvPr/>
          </p:nvGrpSpPr>
          <p:grpSpPr>
            <a:xfrm>
              <a:off x="7680884" y="3167136"/>
              <a:ext cx="3509473" cy="1290553"/>
              <a:chOff x="6620596" y="3200185"/>
              <a:chExt cx="3509473" cy="1290553"/>
            </a:xfrm>
          </p:grpSpPr>
          <p:sp>
            <p:nvSpPr>
              <p:cNvPr id="9" name="角丸四角形 8">
                <a:extLst>
                  <a:ext uri="{FF2B5EF4-FFF2-40B4-BE49-F238E27FC236}">
                    <a16:creationId xmlns:a16="http://schemas.microsoft.com/office/drawing/2014/main" id="{9768624D-6CFC-80D6-67A0-EEE0F48DA317}"/>
                  </a:ext>
                </a:extLst>
              </p:cNvPr>
              <p:cNvSpPr/>
              <p:nvPr/>
            </p:nvSpPr>
            <p:spPr>
              <a:xfrm>
                <a:off x="6620596" y="3200185"/>
                <a:ext cx="3509473" cy="1290553"/>
              </a:xfrm>
              <a:prstGeom prst="round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endParaRPr>
              </a:p>
            </p:txBody>
          </p:sp>
          <p:sp>
            <p:nvSpPr>
              <p:cNvPr id="10" name="テキスト ボックス 9">
                <a:extLst>
                  <a:ext uri="{FF2B5EF4-FFF2-40B4-BE49-F238E27FC236}">
                    <a16:creationId xmlns:a16="http://schemas.microsoft.com/office/drawing/2014/main" id="{CECE2CC9-7C47-E592-3EA0-9A87D05B390C}"/>
                  </a:ext>
                </a:extLst>
              </p:cNvPr>
              <p:cNvSpPr txBox="1"/>
              <p:nvPr/>
            </p:nvSpPr>
            <p:spPr>
              <a:xfrm>
                <a:off x="6809433" y="3457135"/>
                <a:ext cx="1441420" cy="830997"/>
              </a:xfrm>
              <a:prstGeom prst="rect">
                <a:avLst/>
              </a:prstGeom>
              <a:noFill/>
            </p:spPr>
            <p:txBody>
              <a:bodyPr wrap="none" rtlCol="0">
                <a:spAutoFit/>
              </a:bodyPr>
              <a:lstStyle/>
              <a:p>
                <a:r>
                  <a:rPr kumimoji="1" lang="ja-JP" altLang="en-US" sz="2400" b="1">
                    <a:latin typeface="+mn-ea"/>
                  </a:rPr>
                  <a:t>行動表示</a:t>
                </a:r>
                <a:br>
                  <a:rPr kumimoji="1" lang="en-US" altLang="ja-JP" sz="2400" b="1" dirty="0">
                    <a:latin typeface="+mn-ea"/>
                  </a:rPr>
                </a:br>
                <a:r>
                  <a:rPr kumimoji="1" lang="ja-JP" altLang="en-US" sz="2400" b="1">
                    <a:latin typeface="+mn-ea"/>
                  </a:rPr>
                  <a:t>アプリ</a:t>
                </a:r>
              </a:p>
            </p:txBody>
          </p:sp>
          <p:sp>
            <p:nvSpPr>
              <p:cNvPr id="11" name="テキスト ボックス 10">
                <a:extLst>
                  <a:ext uri="{FF2B5EF4-FFF2-40B4-BE49-F238E27FC236}">
                    <a16:creationId xmlns:a16="http://schemas.microsoft.com/office/drawing/2014/main" id="{7CBF1143-7819-6F45-BB4C-D98BC78FCDE4}"/>
                  </a:ext>
                </a:extLst>
              </p:cNvPr>
              <p:cNvSpPr txBox="1"/>
              <p:nvPr/>
            </p:nvSpPr>
            <p:spPr>
              <a:xfrm>
                <a:off x="8548774" y="3429963"/>
                <a:ext cx="1523541" cy="830997"/>
              </a:xfrm>
              <a:prstGeom prst="rect">
                <a:avLst/>
              </a:prstGeom>
              <a:noFill/>
            </p:spPr>
            <p:txBody>
              <a:bodyPr wrap="square" rtlCol="0" anchor="ctr">
                <a:spAutoFit/>
              </a:bodyPr>
              <a:lstStyle/>
              <a:p>
                <a:r>
                  <a:rPr kumimoji="1" lang="en-US" altLang="ja-JP" sz="2400" dirty="0" err="1">
                    <a:solidFill>
                      <a:srgbClr val="0070C0"/>
                    </a:solidFill>
                    <a:latin typeface="+mn-ea"/>
                  </a:rPr>
                  <a:t>Leaflet.js</a:t>
                </a:r>
                <a:br>
                  <a:rPr kumimoji="1" lang="en-US" altLang="ja-JP" sz="2400" dirty="0">
                    <a:latin typeface="+mn-ea"/>
                  </a:rPr>
                </a:br>
                <a:r>
                  <a:rPr kumimoji="1" lang="en-US" altLang="ja-JP" sz="2400" dirty="0">
                    <a:latin typeface="+mn-ea"/>
                  </a:rPr>
                  <a:t>Node.js</a:t>
                </a:r>
                <a:endParaRPr kumimoji="1" lang="ja-JP" altLang="en-US" sz="2400">
                  <a:latin typeface="+mn-ea"/>
                </a:endParaRPr>
              </a:p>
            </p:txBody>
          </p:sp>
        </p:grpSp>
        <p:pic>
          <p:nvPicPr>
            <p:cNvPr id="18" name="グラフィックス 17" descr="無線ルーター 枠線">
              <a:extLst>
                <a:ext uri="{FF2B5EF4-FFF2-40B4-BE49-F238E27FC236}">
                  <a16:creationId xmlns:a16="http://schemas.microsoft.com/office/drawing/2014/main" id="{4D9C1CFC-C44C-840A-35D0-612338DA5C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45695" y="1618229"/>
              <a:ext cx="1244353" cy="1244353"/>
            </a:xfrm>
            <a:prstGeom prst="rect">
              <a:avLst/>
            </a:prstGeom>
          </p:spPr>
        </p:pic>
        <p:grpSp>
          <p:nvGrpSpPr>
            <p:cNvPr id="63" name="グループ化 62">
              <a:extLst>
                <a:ext uri="{FF2B5EF4-FFF2-40B4-BE49-F238E27FC236}">
                  <a16:creationId xmlns:a16="http://schemas.microsoft.com/office/drawing/2014/main" id="{B16560EC-EB08-F184-122E-36D38020E94A}"/>
                </a:ext>
              </a:extLst>
            </p:cNvPr>
            <p:cNvGrpSpPr/>
            <p:nvPr/>
          </p:nvGrpSpPr>
          <p:grpSpPr>
            <a:xfrm>
              <a:off x="7680885" y="1674221"/>
              <a:ext cx="3514003" cy="1295801"/>
              <a:chOff x="6620597" y="1707270"/>
              <a:chExt cx="3514003" cy="1295801"/>
            </a:xfrm>
          </p:grpSpPr>
          <p:sp>
            <p:nvSpPr>
              <p:cNvPr id="19" name="角丸四角形 18">
                <a:extLst>
                  <a:ext uri="{FF2B5EF4-FFF2-40B4-BE49-F238E27FC236}">
                    <a16:creationId xmlns:a16="http://schemas.microsoft.com/office/drawing/2014/main" id="{E8C204BE-AA3C-989C-7E20-DF2A80751D82}"/>
                  </a:ext>
                </a:extLst>
              </p:cNvPr>
              <p:cNvSpPr/>
              <p:nvPr/>
            </p:nvSpPr>
            <p:spPr>
              <a:xfrm>
                <a:off x="6620597" y="1707270"/>
                <a:ext cx="3514003" cy="1295801"/>
              </a:xfrm>
              <a:prstGeom prst="round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endParaRPr>
              </a:p>
            </p:txBody>
          </p:sp>
          <p:sp>
            <p:nvSpPr>
              <p:cNvPr id="20" name="テキスト ボックス 19">
                <a:extLst>
                  <a:ext uri="{FF2B5EF4-FFF2-40B4-BE49-F238E27FC236}">
                    <a16:creationId xmlns:a16="http://schemas.microsoft.com/office/drawing/2014/main" id="{E389BBED-D8FB-6CF3-B0D0-27A76FA0FE44}"/>
                  </a:ext>
                </a:extLst>
              </p:cNvPr>
              <p:cNvSpPr txBox="1"/>
              <p:nvPr/>
            </p:nvSpPr>
            <p:spPr>
              <a:xfrm>
                <a:off x="6734848" y="2124338"/>
                <a:ext cx="1752875" cy="461665"/>
              </a:xfrm>
              <a:prstGeom prst="rect">
                <a:avLst/>
              </a:prstGeom>
              <a:noFill/>
            </p:spPr>
            <p:txBody>
              <a:bodyPr wrap="square" rtlCol="0">
                <a:spAutoFit/>
              </a:bodyPr>
              <a:lstStyle/>
              <a:p>
                <a:r>
                  <a:rPr kumimoji="1" lang="ja-JP" altLang="en-US" sz="2400" b="1">
                    <a:latin typeface="+mn-ea"/>
                  </a:rPr>
                  <a:t>通知サーバ</a:t>
                </a:r>
              </a:p>
            </p:txBody>
          </p:sp>
          <p:sp>
            <p:nvSpPr>
              <p:cNvPr id="21" name="テキスト ボックス 20">
                <a:extLst>
                  <a:ext uri="{FF2B5EF4-FFF2-40B4-BE49-F238E27FC236}">
                    <a16:creationId xmlns:a16="http://schemas.microsoft.com/office/drawing/2014/main" id="{917D15D3-2735-4524-D253-1242AA40AD64}"/>
                  </a:ext>
                </a:extLst>
              </p:cNvPr>
              <p:cNvSpPr txBox="1"/>
              <p:nvPr/>
            </p:nvSpPr>
            <p:spPr>
              <a:xfrm>
                <a:off x="8548774" y="1939672"/>
                <a:ext cx="1523541" cy="830997"/>
              </a:xfrm>
              <a:prstGeom prst="rect">
                <a:avLst/>
              </a:prstGeom>
              <a:noFill/>
            </p:spPr>
            <p:txBody>
              <a:bodyPr wrap="square" rtlCol="0" anchor="ctr">
                <a:spAutoFit/>
              </a:bodyPr>
              <a:lstStyle/>
              <a:p>
                <a:r>
                  <a:rPr kumimoji="1" lang="en-US" altLang="ja-JP" sz="2400" dirty="0" err="1">
                    <a:solidFill>
                      <a:srgbClr val="0070C0"/>
                    </a:solidFill>
                    <a:latin typeface="+mn-ea"/>
                  </a:rPr>
                  <a:t>WebPush</a:t>
                </a:r>
                <a:br>
                  <a:rPr kumimoji="1" lang="en-US" altLang="ja-JP" sz="2400" dirty="0">
                    <a:latin typeface="+mn-ea"/>
                  </a:rPr>
                </a:br>
                <a:r>
                  <a:rPr kumimoji="1" lang="en-US" altLang="ja-JP" sz="2400" dirty="0">
                    <a:latin typeface="+mn-ea"/>
                  </a:rPr>
                  <a:t>Node.js</a:t>
                </a:r>
                <a:endParaRPr kumimoji="1" lang="ja-JP" altLang="en-US" sz="2400">
                  <a:latin typeface="+mn-ea"/>
                </a:endParaRPr>
              </a:p>
            </p:txBody>
          </p:sp>
        </p:grpSp>
        <p:sp>
          <p:nvSpPr>
            <p:cNvPr id="23" name="テキスト ボックス 22">
              <a:extLst>
                <a:ext uri="{FF2B5EF4-FFF2-40B4-BE49-F238E27FC236}">
                  <a16:creationId xmlns:a16="http://schemas.microsoft.com/office/drawing/2014/main" id="{E36821B6-D6C2-8FBF-EE67-8E59B1B20833}"/>
                </a:ext>
              </a:extLst>
            </p:cNvPr>
            <p:cNvSpPr txBox="1"/>
            <p:nvPr/>
          </p:nvSpPr>
          <p:spPr>
            <a:xfrm>
              <a:off x="918782" y="1368952"/>
              <a:ext cx="2698175" cy="461665"/>
            </a:xfrm>
            <a:prstGeom prst="rect">
              <a:avLst/>
            </a:prstGeom>
            <a:noFill/>
          </p:spPr>
          <p:txBody>
            <a:bodyPr wrap="none" rtlCol="0">
              <a:spAutoFit/>
            </a:bodyPr>
            <a:lstStyle/>
            <a:p>
              <a:pPr algn="ctr"/>
              <a:r>
                <a:rPr kumimoji="1" lang="ja-JP" altLang="en-US" sz="2400" b="1">
                  <a:latin typeface="+mn-ea"/>
                </a:rPr>
                <a:t>畑のゲートウェイ</a:t>
              </a:r>
            </a:p>
          </p:txBody>
        </p:sp>
        <p:sp>
          <p:nvSpPr>
            <p:cNvPr id="24" name="テキスト ボックス 23">
              <a:extLst>
                <a:ext uri="{FF2B5EF4-FFF2-40B4-BE49-F238E27FC236}">
                  <a16:creationId xmlns:a16="http://schemas.microsoft.com/office/drawing/2014/main" id="{024D129F-E59D-6F51-2306-F58D5FA3365D}"/>
                </a:ext>
              </a:extLst>
            </p:cNvPr>
            <p:cNvSpPr txBox="1"/>
            <p:nvPr/>
          </p:nvSpPr>
          <p:spPr>
            <a:xfrm>
              <a:off x="1405539" y="3599504"/>
              <a:ext cx="1755610" cy="461665"/>
            </a:xfrm>
            <a:prstGeom prst="rect">
              <a:avLst/>
            </a:prstGeom>
            <a:noFill/>
          </p:spPr>
          <p:txBody>
            <a:bodyPr wrap="none" rtlCol="0">
              <a:spAutoFit/>
            </a:bodyPr>
            <a:lstStyle/>
            <a:p>
              <a:pPr algn="ctr"/>
              <a:r>
                <a:rPr kumimoji="1" lang="ja-JP" altLang="en-US" sz="2400" b="1">
                  <a:latin typeface="+mn-ea"/>
                </a:rPr>
                <a:t>農業従事者</a:t>
              </a:r>
            </a:p>
          </p:txBody>
        </p:sp>
        <p:cxnSp>
          <p:nvCxnSpPr>
            <p:cNvPr id="25" name="直線コネクタ 24">
              <a:extLst>
                <a:ext uri="{FF2B5EF4-FFF2-40B4-BE49-F238E27FC236}">
                  <a16:creationId xmlns:a16="http://schemas.microsoft.com/office/drawing/2014/main" id="{E0B30BC7-27E1-AAC0-3E81-10ED6AFD5E38}"/>
                </a:ext>
              </a:extLst>
            </p:cNvPr>
            <p:cNvCxnSpPr>
              <a:cxnSpLocks/>
            </p:cNvCxnSpPr>
            <p:nvPr/>
          </p:nvCxnSpPr>
          <p:spPr>
            <a:xfrm flipH="1">
              <a:off x="918782" y="3072635"/>
              <a:ext cx="2430280" cy="0"/>
            </a:xfrm>
            <a:prstGeom prst="line">
              <a:avLst/>
            </a:prstGeom>
            <a:ln w="38100">
              <a:solidFill>
                <a:srgbClr val="0070C0"/>
              </a:solidFill>
              <a:prstDash val="lgDash"/>
            </a:ln>
          </p:spPr>
          <p:style>
            <a:lnRef idx="1">
              <a:schemeClr val="accent1"/>
            </a:lnRef>
            <a:fillRef idx="0">
              <a:schemeClr val="accent1"/>
            </a:fillRef>
            <a:effectRef idx="0">
              <a:schemeClr val="accent1"/>
            </a:effectRef>
            <a:fontRef idx="minor">
              <a:schemeClr val="tx1"/>
            </a:fontRef>
          </p:style>
        </p:cxnSp>
        <p:sp>
          <p:nvSpPr>
            <p:cNvPr id="26" name="角丸四角形 25">
              <a:extLst>
                <a:ext uri="{FF2B5EF4-FFF2-40B4-BE49-F238E27FC236}">
                  <a16:creationId xmlns:a16="http://schemas.microsoft.com/office/drawing/2014/main" id="{97118264-B5EB-6075-0D35-C51BD696DDBA}"/>
                </a:ext>
              </a:extLst>
            </p:cNvPr>
            <p:cNvSpPr/>
            <p:nvPr/>
          </p:nvSpPr>
          <p:spPr>
            <a:xfrm>
              <a:off x="4316493" y="2491393"/>
              <a:ext cx="2351248" cy="937605"/>
            </a:xfrm>
            <a:prstGeom prst="round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latin typeface="+mn-ea"/>
              </a:endParaRPr>
            </a:p>
          </p:txBody>
        </p:sp>
        <p:sp>
          <p:nvSpPr>
            <p:cNvPr id="27" name="テキスト ボックス 26">
              <a:extLst>
                <a:ext uri="{FF2B5EF4-FFF2-40B4-BE49-F238E27FC236}">
                  <a16:creationId xmlns:a16="http://schemas.microsoft.com/office/drawing/2014/main" id="{5F7F8F09-C063-E5DA-26F0-731DDAA77940}"/>
                </a:ext>
              </a:extLst>
            </p:cNvPr>
            <p:cNvSpPr txBox="1"/>
            <p:nvPr/>
          </p:nvSpPr>
          <p:spPr>
            <a:xfrm>
              <a:off x="4362206" y="2592606"/>
              <a:ext cx="2274982" cy="769441"/>
            </a:xfrm>
            <a:prstGeom prst="rect">
              <a:avLst/>
            </a:prstGeom>
            <a:noFill/>
          </p:spPr>
          <p:txBody>
            <a:bodyPr wrap="none" rtlCol="0">
              <a:spAutoFit/>
            </a:bodyPr>
            <a:lstStyle/>
            <a:p>
              <a:pPr algn="ctr"/>
              <a:r>
                <a:rPr kumimoji="1" lang="ja-JP" altLang="en-US" sz="2000" b="1">
                  <a:latin typeface="+mn-ea"/>
                </a:rPr>
                <a:t>リバースプロキシ</a:t>
              </a:r>
              <a:br>
                <a:rPr kumimoji="1" lang="en-US" altLang="ja-JP" sz="2000" b="1" dirty="0">
                  <a:latin typeface="+mn-ea"/>
                </a:rPr>
              </a:br>
              <a:r>
                <a:rPr kumimoji="1" lang="en-US" altLang="ja-JP" sz="2400" dirty="0">
                  <a:solidFill>
                    <a:srgbClr val="0070C0"/>
                  </a:solidFill>
                  <a:latin typeface="+mn-ea"/>
                </a:rPr>
                <a:t>Nginx</a:t>
              </a:r>
              <a:endParaRPr kumimoji="1" lang="ja-JP" altLang="en-US" sz="2000">
                <a:solidFill>
                  <a:srgbClr val="0070C0"/>
                </a:solidFill>
                <a:latin typeface="+mn-ea"/>
              </a:endParaRPr>
            </a:p>
          </p:txBody>
        </p:sp>
        <p:sp>
          <p:nvSpPr>
            <p:cNvPr id="28" name="テキスト ボックス 27">
              <a:extLst>
                <a:ext uri="{FF2B5EF4-FFF2-40B4-BE49-F238E27FC236}">
                  <a16:creationId xmlns:a16="http://schemas.microsoft.com/office/drawing/2014/main" id="{C8459D06-A790-B315-78EB-33DD4AAAC8FF}"/>
                </a:ext>
              </a:extLst>
            </p:cNvPr>
            <p:cNvSpPr txBox="1"/>
            <p:nvPr/>
          </p:nvSpPr>
          <p:spPr>
            <a:xfrm>
              <a:off x="4456010" y="5365357"/>
              <a:ext cx="2069797" cy="830997"/>
            </a:xfrm>
            <a:prstGeom prst="rect">
              <a:avLst/>
            </a:prstGeom>
            <a:noFill/>
          </p:spPr>
          <p:txBody>
            <a:bodyPr wrap="none" rtlCol="0">
              <a:spAutoFit/>
            </a:bodyPr>
            <a:lstStyle/>
            <a:p>
              <a:pPr algn="ctr"/>
              <a:r>
                <a:rPr kumimoji="1" lang="ja-JP" altLang="en-US" sz="2400" b="1">
                  <a:latin typeface="+mn-ea"/>
                </a:rPr>
                <a:t>データベース</a:t>
              </a:r>
              <a:endParaRPr kumimoji="1" lang="en-US" altLang="ja-JP" sz="2400" b="1" dirty="0">
                <a:latin typeface="+mn-ea"/>
              </a:endParaRPr>
            </a:p>
            <a:p>
              <a:pPr algn="ctr"/>
              <a:r>
                <a:rPr kumimoji="1" lang="en-US" altLang="ja-JP" sz="2400" dirty="0">
                  <a:latin typeface="+mn-ea"/>
                </a:rPr>
                <a:t>MySQL</a:t>
              </a:r>
              <a:endParaRPr kumimoji="1" lang="ja-JP" altLang="en-US" sz="2400">
                <a:latin typeface="+mn-ea"/>
              </a:endParaRPr>
            </a:p>
          </p:txBody>
        </p:sp>
        <p:cxnSp>
          <p:nvCxnSpPr>
            <p:cNvPr id="36" name="カギ線コネクタ 35">
              <a:extLst>
                <a:ext uri="{FF2B5EF4-FFF2-40B4-BE49-F238E27FC236}">
                  <a16:creationId xmlns:a16="http://schemas.microsoft.com/office/drawing/2014/main" id="{33BAC55E-3DF9-C362-4E4D-62FE369BF698}"/>
                </a:ext>
              </a:extLst>
            </p:cNvPr>
            <p:cNvCxnSpPr>
              <a:cxnSpLocks/>
              <a:stCxn id="42" idx="3"/>
              <a:endCxn id="19" idx="3"/>
            </p:cNvCxnSpPr>
            <p:nvPr/>
          </p:nvCxnSpPr>
          <p:spPr>
            <a:xfrm flipV="1">
              <a:off x="9575748" y="2322122"/>
              <a:ext cx="1619140" cy="2925529"/>
            </a:xfrm>
            <a:prstGeom prst="bentConnector3">
              <a:avLst>
                <a:gd name="adj1" fmla="val 121775"/>
              </a:avLst>
            </a:prstGeom>
            <a:ln w="57150" cap="flat" cmpd="sng">
              <a:solidFill>
                <a:schemeClr val="accent6"/>
              </a:solidFill>
              <a:prstDash val="sysDash"/>
              <a:round/>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EEEA95FE-36E7-9C23-6104-6F0E25B42283}"/>
                </a:ext>
              </a:extLst>
            </p:cNvPr>
            <p:cNvSpPr txBox="1"/>
            <p:nvPr/>
          </p:nvSpPr>
          <p:spPr>
            <a:xfrm>
              <a:off x="4172936" y="1750681"/>
              <a:ext cx="2383987" cy="461665"/>
            </a:xfrm>
            <a:prstGeom prst="rect">
              <a:avLst/>
            </a:prstGeom>
            <a:noFill/>
          </p:spPr>
          <p:txBody>
            <a:bodyPr wrap="none" rtlCol="0">
              <a:spAutoFit/>
            </a:bodyPr>
            <a:lstStyle/>
            <a:p>
              <a:pPr algn="ctr"/>
              <a:r>
                <a:rPr kumimoji="1" lang="ja-JP" altLang="en-US" sz="2400" b="1">
                  <a:latin typeface="+mn-ea"/>
                </a:rPr>
                <a:t>クラウドサーバ</a:t>
              </a:r>
            </a:p>
          </p:txBody>
        </p:sp>
        <p:cxnSp>
          <p:nvCxnSpPr>
            <p:cNvPr id="82" name="カギ線コネクタ 81">
              <a:extLst>
                <a:ext uri="{FF2B5EF4-FFF2-40B4-BE49-F238E27FC236}">
                  <a16:creationId xmlns:a16="http://schemas.microsoft.com/office/drawing/2014/main" id="{15F965C4-CAD1-D011-06D4-48296905C988}"/>
                </a:ext>
              </a:extLst>
            </p:cNvPr>
            <p:cNvCxnSpPr>
              <a:cxnSpLocks/>
            </p:cNvCxnSpPr>
            <p:nvPr/>
          </p:nvCxnSpPr>
          <p:spPr>
            <a:xfrm>
              <a:off x="2694656" y="2552954"/>
              <a:ext cx="1631957" cy="228525"/>
            </a:xfrm>
            <a:prstGeom prst="bentConnector3">
              <a:avLst>
                <a:gd name="adj1" fmla="val 54944"/>
              </a:avLst>
            </a:prstGeom>
            <a:ln w="57150" cap="flat">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6" name="カギ線コネクタ 85">
              <a:extLst>
                <a:ext uri="{FF2B5EF4-FFF2-40B4-BE49-F238E27FC236}">
                  <a16:creationId xmlns:a16="http://schemas.microsoft.com/office/drawing/2014/main" id="{A8F01A05-4207-E9F0-01A6-C1B55C2E323D}"/>
                </a:ext>
              </a:extLst>
            </p:cNvPr>
            <p:cNvCxnSpPr>
              <a:cxnSpLocks/>
              <a:stCxn id="12" idx="3"/>
            </p:cNvCxnSpPr>
            <p:nvPr/>
          </p:nvCxnSpPr>
          <p:spPr>
            <a:xfrm flipV="1">
              <a:off x="2871155" y="3192755"/>
              <a:ext cx="1469233" cy="1422096"/>
            </a:xfrm>
            <a:prstGeom prst="bentConnector3">
              <a:avLst>
                <a:gd name="adj1" fmla="val 50458"/>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0" name="カギ線コネクタ 129">
              <a:extLst>
                <a:ext uri="{FF2B5EF4-FFF2-40B4-BE49-F238E27FC236}">
                  <a16:creationId xmlns:a16="http://schemas.microsoft.com/office/drawing/2014/main" id="{0A5D0780-30F1-DC9D-E194-F50847AB6A4E}"/>
                </a:ext>
              </a:extLst>
            </p:cNvPr>
            <p:cNvCxnSpPr>
              <a:cxnSpLocks/>
            </p:cNvCxnSpPr>
            <p:nvPr/>
          </p:nvCxnSpPr>
          <p:spPr>
            <a:xfrm flipV="1">
              <a:off x="6210613" y="2585168"/>
              <a:ext cx="1470272" cy="2266995"/>
            </a:xfrm>
            <a:prstGeom prst="bentConnector3">
              <a:avLst>
                <a:gd name="adj1" fmla="val 50000"/>
              </a:avLst>
            </a:prstGeom>
            <a:ln w="571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E4E21791-794B-56B2-3E01-D78DB0F2E11E}"/>
                </a:ext>
              </a:extLst>
            </p:cNvPr>
            <p:cNvCxnSpPr>
              <a:cxnSpLocks/>
              <a:endCxn id="42" idx="1"/>
            </p:cNvCxnSpPr>
            <p:nvPr/>
          </p:nvCxnSpPr>
          <p:spPr>
            <a:xfrm>
              <a:off x="6210613" y="5247651"/>
              <a:ext cx="1470271" cy="0"/>
            </a:xfrm>
            <a:prstGeom prst="straightConnector1">
              <a:avLst/>
            </a:prstGeom>
            <a:ln w="5715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カギ線コネクタ 94">
              <a:extLst>
                <a:ext uri="{FF2B5EF4-FFF2-40B4-BE49-F238E27FC236}">
                  <a16:creationId xmlns:a16="http://schemas.microsoft.com/office/drawing/2014/main" id="{96D54049-560F-7CD1-4283-13DF94F3F31E}"/>
                </a:ext>
              </a:extLst>
            </p:cNvPr>
            <p:cNvCxnSpPr>
              <a:cxnSpLocks/>
              <a:stCxn id="26" idx="3"/>
              <a:endCxn id="19" idx="1"/>
            </p:cNvCxnSpPr>
            <p:nvPr/>
          </p:nvCxnSpPr>
          <p:spPr>
            <a:xfrm flipV="1">
              <a:off x="6667741" y="2322122"/>
              <a:ext cx="1013144" cy="638074"/>
            </a:xfrm>
            <a:prstGeom prst="bentConnector3">
              <a:avLst>
                <a:gd name="adj1" fmla="val 50000"/>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カギ線コネクタ 98">
              <a:extLst>
                <a:ext uri="{FF2B5EF4-FFF2-40B4-BE49-F238E27FC236}">
                  <a16:creationId xmlns:a16="http://schemas.microsoft.com/office/drawing/2014/main" id="{38AC75A9-7119-A615-BE48-95467FC2743A}"/>
                </a:ext>
              </a:extLst>
            </p:cNvPr>
            <p:cNvCxnSpPr>
              <a:cxnSpLocks/>
              <a:stCxn id="26" idx="3"/>
              <a:endCxn id="9" idx="1"/>
            </p:cNvCxnSpPr>
            <p:nvPr/>
          </p:nvCxnSpPr>
          <p:spPr>
            <a:xfrm>
              <a:off x="6667741" y="2960196"/>
              <a:ext cx="1013143" cy="852217"/>
            </a:xfrm>
            <a:prstGeom prst="bentConnector3">
              <a:avLst>
                <a:gd name="adj1" fmla="val 50000"/>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1B6DB2C3-212B-E394-A7DE-0309383A9EB4}"/>
                </a:ext>
              </a:extLst>
            </p:cNvPr>
            <p:cNvCxnSpPr>
              <a:cxnSpLocks/>
              <a:stCxn id="26" idx="2"/>
              <a:endCxn id="15" idx="0"/>
            </p:cNvCxnSpPr>
            <p:nvPr/>
          </p:nvCxnSpPr>
          <p:spPr>
            <a:xfrm flipH="1">
              <a:off x="5490910" y="3428998"/>
              <a:ext cx="1207" cy="730231"/>
            </a:xfrm>
            <a:prstGeom prst="straightConnector1">
              <a:avLst/>
            </a:prstGeom>
            <a:ln w="57150">
              <a:solidFill>
                <a:schemeClr val="accent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カギ線コネクタ 134">
              <a:extLst>
                <a:ext uri="{FF2B5EF4-FFF2-40B4-BE49-F238E27FC236}">
                  <a16:creationId xmlns:a16="http://schemas.microsoft.com/office/drawing/2014/main" id="{B088B87D-7AEF-82FC-063F-40FE8948FAE9}"/>
                </a:ext>
              </a:extLst>
            </p:cNvPr>
            <p:cNvCxnSpPr>
              <a:cxnSpLocks/>
            </p:cNvCxnSpPr>
            <p:nvPr/>
          </p:nvCxnSpPr>
          <p:spPr>
            <a:xfrm flipV="1">
              <a:off x="6210613" y="4075459"/>
              <a:ext cx="1470271" cy="776704"/>
            </a:xfrm>
            <a:prstGeom prst="bentConnector3">
              <a:avLst>
                <a:gd name="adj1" fmla="val 50000"/>
              </a:avLst>
            </a:prstGeom>
            <a:ln w="5715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9" name="グループ化 148">
              <a:extLst>
                <a:ext uri="{FF2B5EF4-FFF2-40B4-BE49-F238E27FC236}">
                  <a16:creationId xmlns:a16="http://schemas.microsoft.com/office/drawing/2014/main" id="{34502932-87F5-E25B-DDF4-971A582A3CC5}"/>
                </a:ext>
              </a:extLst>
            </p:cNvPr>
            <p:cNvGrpSpPr/>
            <p:nvPr/>
          </p:nvGrpSpPr>
          <p:grpSpPr>
            <a:xfrm>
              <a:off x="4782781" y="4159229"/>
              <a:ext cx="1530424" cy="1416267"/>
              <a:chOff x="4782781" y="4159229"/>
              <a:chExt cx="1530424" cy="1416267"/>
            </a:xfrm>
          </p:grpSpPr>
          <p:pic>
            <p:nvPicPr>
              <p:cNvPr id="15" name="グラフィックス 14" descr="データベース 枠線">
                <a:extLst>
                  <a:ext uri="{FF2B5EF4-FFF2-40B4-BE49-F238E27FC236}">
                    <a16:creationId xmlns:a16="http://schemas.microsoft.com/office/drawing/2014/main" id="{9A394A48-33A9-C243-3888-1A2FE4D5F6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2781" y="4159229"/>
                <a:ext cx="1416257" cy="1416267"/>
              </a:xfrm>
              <a:prstGeom prst="rect">
                <a:avLst/>
              </a:prstGeom>
            </p:spPr>
          </p:pic>
          <p:sp>
            <p:nvSpPr>
              <p:cNvPr id="148" name="テキスト ボックス 147">
                <a:extLst>
                  <a:ext uri="{FF2B5EF4-FFF2-40B4-BE49-F238E27FC236}">
                    <a16:creationId xmlns:a16="http://schemas.microsoft.com/office/drawing/2014/main" id="{533C5B8D-B5BB-FE4B-85B4-E7629D8C78F5}"/>
                  </a:ext>
                </a:extLst>
              </p:cNvPr>
              <p:cNvSpPr txBox="1"/>
              <p:nvPr/>
            </p:nvSpPr>
            <p:spPr>
              <a:xfrm>
                <a:off x="5512986" y="4358284"/>
                <a:ext cx="800219" cy="461665"/>
              </a:xfrm>
              <a:prstGeom prst="rect">
                <a:avLst/>
              </a:prstGeom>
              <a:noFill/>
            </p:spPr>
            <p:txBody>
              <a:bodyPr wrap="none" rtlCol="0">
                <a:spAutoFit/>
              </a:bodyPr>
              <a:lstStyle/>
              <a:p>
                <a:pPr algn="ctr"/>
                <a:r>
                  <a:rPr kumimoji="1" lang="ja-JP" altLang="en-US" sz="2400" b="1">
                    <a:latin typeface="+mn-ea"/>
                  </a:rPr>
                  <a:t>　　</a:t>
                </a:r>
              </a:p>
            </p:txBody>
          </p:sp>
        </p:grpSp>
        <p:cxnSp>
          <p:nvCxnSpPr>
            <p:cNvPr id="163" name="カギ線コネクタ 162">
              <a:extLst>
                <a:ext uri="{FF2B5EF4-FFF2-40B4-BE49-F238E27FC236}">
                  <a16:creationId xmlns:a16="http://schemas.microsoft.com/office/drawing/2014/main" id="{85FD7F2E-C3E1-8871-6473-7D8F2005DE0B}"/>
                </a:ext>
              </a:extLst>
            </p:cNvPr>
            <p:cNvCxnSpPr>
              <a:cxnSpLocks/>
            </p:cNvCxnSpPr>
            <p:nvPr/>
          </p:nvCxnSpPr>
          <p:spPr>
            <a:xfrm>
              <a:off x="2466308" y="5483838"/>
              <a:ext cx="927831"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カギ線コネクタ 162">
              <a:extLst>
                <a:ext uri="{FF2B5EF4-FFF2-40B4-BE49-F238E27FC236}">
                  <a16:creationId xmlns:a16="http://schemas.microsoft.com/office/drawing/2014/main" id="{B059AFA3-0A84-DBA9-4D24-5D4A5E8BFF2B}"/>
                </a:ext>
              </a:extLst>
            </p:cNvPr>
            <p:cNvCxnSpPr>
              <a:cxnSpLocks/>
            </p:cNvCxnSpPr>
            <p:nvPr/>
          </p:nvCxnSpPr>
          <p:spPr>
            <a:xfrm>
              <a:off x="2466308" y="5963785"/>
              <a:ext cx="92783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9" name="テキスト ボックス 168">
              <a:extLst>
                <a:ext uri="{FF2B5EF4-FFF2-40B4-BE49-F238E27FC236}">
                  <a16:creationId xmlns:a16="http://schemas.microsoft.com/office/drawing/2014/main" id="{912C31A7-864C-DFD9-850C-0FBD065C2F57}"/>
                </a:ext>
              </a:extLst>
            </p:cNvPr>
            <p:cNvSpPr txBox="1"/>
            <p:nvPr/>
          </p:nvSpPr>
          <p:spPr>
            <a:xfrm>
              <a:off x="1167556" y="5269587"/>
              <a:ext cx="1127233" cy="461665"/>
            </a:xfrm>
            <a:prstGeom prst="rect">
              <a:avLst/>
            </a:prstGeom>
            <a:noFill/>
          </p:spPr>
          <p:txBody>
            <a:bodyPr wrap="none" rtlCol="0">
              <a:spAutoFit/>
            </a:bodyPr>
            <a:lstStyle/>
            <a:p>
              <a:pPr algn="ctr"/>
              <a:r>
                <a:rPr kumimoji="1" lang="ja-JP" altLang="en-US" sz="2400" b="1">
                  <a:latin typeface="+mn-ea"/>
                </a:rPr>
                <a:t>データ</a:t>
              </a:r>
            </a:p>
          </p:txBody>
        </p:sp>
        <p:sp>
          <p:nvSpPr>
            <p:cNvPr id="170" name="テキスト ボックス 169">
              <a:extLst>
                <a:ext uri="{FF2B5EF4-FFF2-40B4-BE49-F238E27FC236}">
                  <a16:creationId xmlns:a16="http://schemas.microsoft.com/office/drawing/2014/main" id="{D5FD1745-FE05-240A-68B3-94D261CCF7DE}"/>
                </a:ext>
              </a:extLst>
            </p:cNvPr>
            <p:cNvSpPr txBox="1"/>
            <p:nvPr/>
          </p:nvSpPr>
          <p:spPr>
            <a:xfrm>
              <a:off x="1007240" y="5732952"/>
              <a:ext cx="1441420" cy="461665"/>
            </a:xfrm>
            <a:prstGeom prst="rect">
              <a:avLst/>
            </a:prstGeom>
            <a:noFill/>
          </p:spPr>
          <p:txBody>
            <a:bodyPr wrap="none" rtlCol="0">
              <a:spAutoFit/>
            </a:bodyPr>
            <a:lstStyle/>
            <a:p>
              <a:pPr algn="ctr"/>
              <a:r>
                <a:rPr kumimoji="1" lang="ja-JP" altLang="en-US" sz="2400" b="1">
                  <a:latin typeface="+mn-ea"/>
                </a:rPr>
                <a:t>アクセス</a:t>
              </a:r>
            </a:p>
          </p:txBody>
        </p:sp>
        <p:sp>
          <p:nvSpPr>
            <p:cNvPr id="171" name="テキスト ボックス 170">
              <a:extLst>
                <a:ext uri="{FF2B5EF4-FFF2-40B4-BE49-F238E27FC236}">
                  <a16:creationId xmlns:a16="http://schemas.microsoft.com/office/drawing/2014/main" id="{36EB8071-7E19-C4F3-5CE2-4AA31D25FE2B}"/>
                </a:ext>
              </a:extLst>
            </p:cNvPr>
            <p:cNvSpPr txBox="1"/>
            <p:nvPr/>
          </p:nvSpPr>
          <p:spPr>
            <a:xfrm>
              <a:off x="9910920" y="5283783"/>
              <a:ext cx="1752403" cy="400110"/>
            </a:xfrm>
            <a:prstGeom prst="rect">
              <a:avLst/>
            </a:prstGeom>
            <a:noFill/>
          </p:spPr>
          <p:txBody>
            <a:bodyPr wrap="none" rtlCol="0">
              <a:spAutoFit/>
            </a:bodyPr>
            <a:lstStyle/>
            <a:p>
              <a:pPr algn="ctr"/>
              <a:r>
                <a:rPr kumimoji="1" lang="ja-JP" altLang="en-US" sz="2000" b="1">
                  <a:solidFill>
                    <a:schemeClr val="tx1">
                      <a:lumMod val="75000"/>
                      <a:lumOff val="25000"/>
                    </a:schemeClr>
                  </a:solidFill>
                  <a:latin typeface="+mn-ea"/>
                </a:rPr>
                <a:t>通知シグナル</a:t>
              </a:r>
            </a:p>
          </p:txBody>
        </p:sp>
      </p:grpSp>
    </p:spTree>
    <p:extLst>
      <p:ext uri="{BB962C8B-B14F-4D97-AF65-F5344CB8AC3E}">
        <p14:creationId xmlns:p14="http://schemas.microsoft.com/office/powerpoint/2010/main" val="194375427"/>
      </p:ext>
    </p:extLst>
  </p:cSld>
  <p:clrMapOvr>
    <a:masterClrMapping/>
  </p:clrMapOvr>
  <mc:AlternateContent xmlns:mc="http://schemas.openxmlformats.org/markup-compatibility/2006">
    <mc:Choice xmlns:p14="http://schemas.microsoft.com/office/powerpoint/2010/main" Requires="p14">
      <p:transition spd="slow" p14:dur="2000" advTm="60492"/>
    </mc:Choice>
    <mc:Fallback>
      <p:transition spd="slow" advTm="604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73F75-E038-8A16-9AFE-162E471E5A3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A47ABBA-0DCA-1810-8A2D-1AE18CC20136}"/>
              </a:ext>
            </a:extLst>
          </p:cNvPr>
          <p:cNvSpPr>
            <a:spLocks noGrp="1"/>
          </p:cNvSpPr>
          <p:nvPr>
            <p:ph type="title"/>
          </p:nvPr>
        </p:nvSpPr>
        <p:spPr/>
        <p:txBody>
          <a:bodyPr/>
          <a:lstStyle/>
          <a:p>
            <a:r>
              <a:rPr kumimoji="1" lang="ja-JP" altLang="en-US"/>
              <a:t>提案手法｜</a:t>
            </a:r>
            <a:r>
              <a:rPr lang="ja-JP" altLang="en-US"/>
              <a:t>リバースプロキシ</a:t>
            </a:r>
            <a:endParaRPr kumimoji="1" lang="ja-JP" altLang="en-US"/>
          </a:p>
        </p:txBody>
      </p:sp>
      <p:sp>
        <p:nvSpPr>
          <p:cNvPr id="3" name="コンテンツ プレースホルダー 2">
            <a:extLst>
              <a:ext uri="{FF2B5EF4-FFF2-40B4-BE49-F238E27FC236}">
                <a16:creationId xmlns:a16="http://schemas.microsoft.com/office/drawing/2014/main" id="{2DECDD4E-1AE8-B533-A5C5-1F6836449E47}"/>
              </a:ext>
            </a:extLst>
          </p:cNvPr>
          <p:cNvSpPr>
            <a:spLocks noGrp="1"/>
          </p:cNvSpPr>
          <p:nvPr>
            <p:ph idx="1"/>
          </p:nvPr>
        </p:nvSpPr>
        <p:spPr/>
        <p:txBody>
          <a:bodyPr anchor="t"/>
          <a:lstStyle/>
          <a:p>
            <a:r>
              <a:rPr lang="ja-JP" altLang="en-US"/>
              <a:t>アクセスごとに振り分ける</a:t>
            </a:r>
            <a:endParaRPr lang="en-US" altLang="ja-JP" dirty="0"/>
          </a:p>
          <a:p>
            <a:pPr lvl="1"/>
            <a:r>
              <a:rPr lang="ja-JP" altLang="en-US"/>
              <a:t>複数サーバを</a:t>
            </a:r>
            <a:r>
              <a:rPr lang="en-US" altLang="ja-JP" dirty="0"/>
              <a:t>1</a:t>
            </a:r>
            <a:r>
              <a:rPr lang="ja-JP" altLang="en-US"/>
              <a:t>つに見せる</a:t>
            </a:r>
            <a:endParaRPr lang="en-US" altLang="ja-JP" dirty="0"/>
          </a:p>
          <a:p>
            <a:endParaRPr lang="en-US" altLang="ja-JP" dirty="0">
              <a:solidFill>
                <a:srgbClr val="00B0F0"/>
              </a:solidFill>
            </a:endParaRPr>
          </a:p>
          <a:p>
            <a:r>
              <a:rPr lang="en-US" altLang="ja-JP" b="1" dirty="0"/>
              <a:t>Nginx</a:t>
            </a:r>
          </a:p>
          <a:p>
            <a:pPr lvl="1"/>
            <a:r>
              <a:rPr lang="ja-JP" altLang="en-US"/>
              <a:t>汎用的な</a:t>
            </a:r>
            <a:r>
              <a:rPr lang="en-US" altLang="ja-JP" dirty="0"/>
              <a:t>Web</a:t>
            </a:r>
            <a:r>
              <a:rPr lang="ja-JP" altLang="en-US"/>
              <a:t>サーバ</a:t>
            </a:r>
            <a:endParaRPr lang="en-US" altLang="ja-JP" dirty="0"/>
          </a:p>
          <a:p>
            <a:pPr lvl="1"/>
            <a:r>
              <a:rPr lang="ja-JP" altLang="en-US"/>
              <a:t>プロキシサーバとしても利用可</a:t>
            </a:r>
            <a:endParaRPr lang="en-US" altLang="ja-JP" dirty="0"/>
          </a:p>
          <a:p>
            <a:pPr lvl="1"/>
            <a:endParaRPr lang="en-US" altLang="ja-JP" b="1" dirty="0"/>
          </a:p>
          <a:p>
            <a:pPr lvl="1"/>
            <a:endParaRPr lang="en-US" altLang="ja-JP" dirty="0"/>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CA139886-9A7A-4194-3986-CC9307070444}"/>
              </a:ext>
            </a:extLst>
          </p:cNvPr>
          <p:cNvSpPr>
            <a:spLocks noGrp="1"/>
          </p:cNvSpPr>
          <p:nvPr>
            <p:ph type="sldNum" sz="quarter" idx="12"/>
          </p:nvPr>
        </p:nvSpPr>
        <p:spPr/>
        <p:txBody>
          <a:bodyPr/>
          <a:lstStyle/>
          <a:p>
            <a:fld id="{C049C153-E0B4-4CC2-8477-857F11E72140}" type="slidenum">
              <a:rPr lang="ja-JP" altLang="en-US" smtClean="0"/>
              <a:pPr/>
              <a:t>5</a:t>
            </a:fld>
            <a:endParaRPr lang="ja-JP" altLang="en-US" dirty="0"/>
          </a:p>
        </p:txBody>
      </p:sp>
      <p:sp>
        <p:nvSpPr>
          <p:cNvPr id="5" name="テキスト プレースホルダー 4">
            <a:extLst>
              <a:ext uri="{FF2B5EF4-FFF2-40B4-BE49-F238E27FC236}">
                <a16:creationId xmlns:a16="http://schemas.microsoft.com/office/drawing/2014/main" id="{D9E164E3-4558-0C78-E5A0-6C8844506D02}"/>
              </a:ext>
            </a:extLst>
          </p:cNvPr>
          <p:cNvSpPr>
            <a:spLocks noGrp="1"/>
          </p:cNvSpPr>
          <p:nvPr>
            <p:ph type="body" sz="quarter" idx="13"/>
          </p:nvPr>
        </p:nvSpPr>
        <p:spPr/>
        <p:txBody>
          <a:bodyPr/>
          <a:lstStyle/>
          <a:p>
            <a:r>
              <a:rPr lang="ja-JP" altLang="en-US">
                <a:solidFill>
                  <a:schemeClr val="accent2">
                    <a:lumMod val="40000"/>
                    <a:lumOff val="60000"/>
                  </a:schemeClr>
                </a:solidFill>
              </a:rPr>
              <a:t>概要</a:t>
            </a:r>
            <a:r>
              <a:rPr lang="ja-JP" altLang="en-US">
                <a:solidFill>
                  <a:schemeClr val="accent2"/>
                </a:solidFill>
              </a:rPr>
              <a:t>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背景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a:t>
            </a:r>
            <a:r>
              <a:rPr lang="ja-JP" altLang="en-US">
                <a:solidFill>
                  <a:schemeClr val="accent2"/>
                </a:solidFill>
              </a:rPr>
              <a:t>提案手法</a:t>
            </a:r>
            <a:r>
              <a:rPr lang="ja-JP" altLang="en-US">
                <a:solidFill>
                  <a:schemeClr val="accent2">
                    <a:lumMod val="40000"/>
                    <a:lumOff val="60000"/>
                  </a:schemeClr>
                </a:solidFill>
              </a:rPr>
              <a:t>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実験結果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まとめ</a:t>
            </a:r>
            <a:endParaRPr kumimoji="1" lang="ja-JP" altLang="en-US">
              <a:solidFill>
                <a:schemeClr val="accent2">
                  <a:lumMod val="40000"/>
                  <a:lumOff val="60000"/>
                </a:schemeClr>
              </a:solidFill>
            </a:endParaRPr>
          </a:p>
        </p:txBody>
      </p:sp>
      <p:grpSp>
        <p:nvGrpSpPr>
          <p:cNvPr id="9" name="グループ化 8">
            <a:extLst>
              <a:ext uri="{FF2B5EF4-FFF2-40B4-BE49-F238E27FC236}">
                <a16:creationId xmlns:a16="http://schemas.microsoft.com/office/drawing/2014/main" id="{3D0E78C6-4158-A2F8-6605-A2C83FF6EB85}"/>
              </a:ext>
            </a:extLst>
          </p:cNvPr>
          <p:cNvGrpSpPr/>
          <p:nvPr/>
        </p:nvGrpSpPr>
        <p:grpSpPr>
          <a:xfrm>
            <a:off x="5952505" y="1971604"/>
            <a:ext cx="5308926" cy="3551726"/>
            <a:chOff x="5952505" y="1971604"/>
            <a:chExt cx="5308926" cy="3551726"/>
          </a:xfrm>
        </p:grpSpPr>
        <p:grpSp>
          <p:nvGrpSpPr>
            <p:cNvPr id="6" name="グループ化 5">
              <a:extLst>
                <a:ext uri="{FF2B5EF4-FFF2-40B4-BE49-F238E27FC236}">
                  <a16:creationId xmlns:a16="http://schemas.microsoft.com/office/drawing/2014/main" id="{01BDC69B-0C54-A500-514F-3EDEAFD90659}"/>
                </a:ext>
              </a:extLst>
            </p:cNvPr>
            <p:cNvGrpSpPr/>
            <p:nvPr/>
          </p:nvGrpSpPr>
          <p:grpSpPr>
            <a:xfrm>
              <a:off x="5980671" y="1971604"/>
              <a:ext cx="5280760" cy="3551726"/>
              <a:chOff x="5894197" y="1869530"/>
              <a:chExt cx="5280760" cy="3551726"/>
            </a:xfrm>
          </p:grpSpPr>
          <p:pic>
            <p:nvPicPr>
              <p:cNvPr id="11" name="グラフィックス 10" descr="コンピューター 枠線">
                <a:extLst>
                  <a:ext uri="{FF2B5EF4-FFF2-40B4-BE49-F238E27FC236}">
                    <a16:creationId xmlns:a16="http://schemas.microsoft.com/office/drawing/2014/main" id="{40EB082F-CD12-B103-4251-A5D1070E0EC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936" t="18539" b="20019"/>
              <a:stretch/>
            </p:blipFill>
            <p:spPr>
              <a:xfrm>
                <a:off x="9162180" y="3093361"/>
                <a:ext cx="545709" cy="984293"/>
              </a:xfrm>
              <a:prstGeom prst="rect">
                <a:avLst/>
              </a:prstGeom>
            </p:spPr>
          </p:pic>
          <p:pic>
            <p:nvPicPr>
              <p:cNvPr id="12" name="グラフィックス 11" descr="コンピューター 枠線">
                <a:extLst>
                  <a:ext uri="{FF2B5EF4-FFF2-40B4-BE49-F238E27FC236}">
                    <a16:creationId xmlns:a16="http://schemas.microsoft.com/office/drawing/2014/main" id="{6B8350A5-79CE-4DF5-A4EF-71AF5D42104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936" t="18539" b="20019"/>
              <a:stretch/>
            </p:blipFill>
            <p:spPr>
              <a:xfrm>
                <a:off x="9162181" y="1869530"/>
                <a:ext cx="545709" cy="984293"/>
              </a:xfrm>
              <a:prstGeom prst="rect">
                <a:avLst/>
              </a:prstGeom>
            </p:spPr>
          </p:pic>
          <p:pic>
            <p:nvPicPr>
              <p:cNvPr id="13" name="グラフィックス 12" descr="コンピューター 枠線">
                <a:extLst>
                  <a:ext uri="{FF2B5EF4-FFF2-40B4-BE49-F238E27FC236}">
                    <a16:creationId xmlns:a16="http://schemas.microsoft.com/office/drawing/2014/main" id="{EF061D7E-0728-235C-0900-BA1E525BD44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936" t="18539" b="20019"/>
              <a:stretch/>
            </p:blipFill>
            <p:spPr>
              <a:xfrm>
                <a:off x="9162180" y="4436963"/>
                <a:ext cx="545709" cy="984293"/>
              </a:xfrm>
              <a:prstGeom prst="rect">
                <a:avLst/>
              </a:prstGeom>
            </p:spPr>
          </p:pic>
          <p:pic>
            <p:nvPicPr>
              <p:cNvPr id="14" name="グラフィックス 13" descr="コンピューター 枠線">
                <a:extLst>
                  <a:ext uri="{FF2B5EF4-FFF2-40B4-BE49-F238E27FC236}">
                    <a16:creationId xmlns:a16="http://schemas.microsoft.com/office/drawing/2014/main" id="{9990AB73-C1ED-7488-9E4D-4619ED60411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936" t="18539" b="20019"/>
              <a:stretch/>
            </p:blipFill>
            <p:spPr>
              <a:xfrm>
                <a:off x="7345267" y="3093361"/>
                <a:ext cx="545709" cy="984293"/>
              </a:xfrm>
              <a:prstGeom prst="rect">
                <a:avLst/>
              </a:prstGeom>
            </p:spPr>
          </p:pic>
          <p:cxnSp>
            <p:nvCxnSpPr>
              <p:cNvPr id="15" name="直線コネクタ 14">
                <a:extLst>
                  <a:ext uri="{FF2B5EF4-FFF2-40B4-BE49-F238E27FC236}">
                    <a16:creationId xmlns:a16="http://schemas.microsoft.com/office/drawing/2014/main" id="{0E5160D6-88B8-B5CF-8EEE-5A40CBCEA661}"/>
                  </a:ext>
                </a:extLst>
              </p:cNvPr>
              <p:cNvCxnSpPr>
                <a:cxnSpLocks/>
                <a:stCxn id="11" idx="1"/>
                <a:endCxn id="14" idx="3"/>
              </p:cNvCxnSpPr>
              <p:nvPr/>
            </p:nvCxnSpPr>
            <p:spPr>
              <a:xfrm flipH="1">
                <a:off x="7890976" y="3585508"/>
                <a:ext cx="127120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91E0F81F-15B5-2B62-CD8E-4FD78A022DB4}"/>
                  </a:ext>
                </a:extLst>
              </p:cNvPr>
              <p:cNvCxnSpPr>
                <a:cxnSpLocks/>
                <a:stCxn id="12" idx="1"/>
              </p:cNvCxnSpPr>
              <p:nvPr/>
            </p:nvCxnSpPr>
            <p:spPr>
              <a:xfrm flipH="1">
                <a:off x="7890976" y="2361677"/>
                <a:ext cx="1271205" cy="1223831"/>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F1F2811A-E8FF-1F9D-95A0-F85D16E98D8D}"/>
                  </a:ext>
                </a:extLst>
              </p:cNvPr>
              <p:cNvCxnSpPr>
                <a:cxnSpLocks/>
                <a:stCxn id="13" idx="1"/>
                <a:endCxn id="14" idx="3"/>
              </p:cNvCxnSpPr>
              <p:nvPr/>
            </p:nvCxnSpPr>
            <p:spPr>
              <a:xfrm flipH="1" flipV="1">
                <a:off x="7890976" y="3585508"/>
                <a:ext cx="1271204" cy="1343602"/>
              </a:xfrm>
              <a:prstGeom prst="line">
                <a:avLst/>
              </a:prstGeom>
              <a:ln w="28575"/>
            </p:spPr>
            <p:style>
              <a:lnRef idx="1">
                <a:schemeClr val="dk1"/>
              </a:lnRef>
              <a:fillRef idx="0">
                <a:schemeClr val="dk1"/>
              </a:fillRef>
              <a:effectRef idx="0">
                <a:schemeClr val="dk1"/>
              </a:effectRef>
              <a:fontRef idx="minor">
                <a:schemeClr val="tx1"/>
              </a:fontRef>
            </p:style>
          </p:cxnSp>
          <p:sp>
            <p:nvSpPr>
              <p:cNvPr id="23" name="テキスト ボックス 22">
                <a:extLst>
                  <a:ext uri="{FF2B5EF4-FFF2-40B4-BE49-F238E27FC236}">
                    <a16:creationId xmlns:a16="http://schemas.microsoft.com/office/drawing/2014/main" id="{6DBC3E1D-EF9C-268B-A4B4-491EB6463C70}"/>
                  </a:ext>
                </a:extLst>
              </p:cNvPr>
              <p:cNvSpPr txBox="1"/>
              <p:nvPr/>
            </p:nvSpPr>
            <p:spPr>
              <a:xfrm>
                <a:off x="7012829" y="2407124"/>
                <a:ext cx="1210588" cy="707886"/>
              </a:xfrm>
              <a:prstGeom prst="rect">
                <a:avLst/>
              </a:prstGeom>
              <a:noFill/>
            </p:spPr>
            <p:txBody>
              <a:bodyPr wrap="square" rtlCol="0">
                <a:spAutoFit/>
              </a:bodyPr>
              <a:lstStyle/>
              <a:p>
                <a:pPr algn="ctr"/>
                <a:r>
                  <a:rPr kumimoji="1" lang="ja-JP" altLang="en-US" sz="2000"/>
                  <a:t>リバース</a:t>
                </a:r>
                <a:br>
                  <a:rPr kumimoji="1" lang="en-US" altLang="ja-JP" sz="2000" dirty="0"/>
                </a:br>
                <a:r>
                  <a:rPr kumimoji="1" lang="ja-JP" altLang="en-US" sz="2000"/>
                  <a:t>プロキシ</a:t>
                </a:r>
              </a:p>
            </p:txBody>
          </p:sp>
          <p:sp>
            <p:nvSpPr>
              <p:cNvPr id="24" name="テキスト ボックス 23">
                <a:extLst>
                  <a:ext uri="{FF2B5EF4-FFF2-40B4-BE49-F238E27FC236}">
                    <a16:creationId xmlns:a16="http://schemas.microsoft.com/office/drawing/2014/main" id="{5EEC1A51-3383-044F-926E-6AD9BCBFC2D8}"/>
                  </a:ext>
                </a:extLst>
              </p:cNvPr>
              <p:cNvSpPr txBox="1"/>
              <p:nvPr/>
            </p:nvSpPr>
            <p:spPr>
              <a:xfrm>
                <a:off x="9663447" y="2158132"/>
                <a:ext cx="1467068" cy="400110"/>
              </a:xfrm>
              <a:prstGeom prst="rect">
                <a:avLst/>
              </a:prstGeom>
              <a:noFill/>
            </p:spPr>
            <p:txBody>
              <a:bodyPr wrap="square" rtlCol="0" anchor="ctr">
                <a:spAutoFit/>
              </a:bodyPr>
              <a:lstStyle/>
              <a:p>
                <a:r>
                  <a:rPr kumimoji="1" lang="ja-JP" altLang="en-US" sz="2000"/>
                  <a:t>通知サーバ</a:t>
                </a:r>
              </a:p>
            </p:txBody>
          </p:sp>
          <p:sp>
            <p:nvSpPr>
              <p:cNvPr id="25" name="テキスト ボックス 24">
                <a:extLst>
                  <a:ext uri="{FF2B5EF4-FFF2-40B4-BE49-F238E27FC236}">
                    <a16:creationId xmlns:a16="http://schemas.microsoft.com/office/drawing/2014/main" id="{3156A8DB-5879-10C3-AD1D-4810588FB115}"/>
                  </a:ext>
                </a:extLst>
              </p:cNvPr>
              <p:cNvSpPr txBox="1"/>
              <p:nvPr/>
            </p:nvSpPr>
            <p:spPr>
              <a:xfrm>
                <a:off x="9663447" y="3237280"/>
                <a:ext cx="1473480" cy="707886"/>
              </a:xfrm>
              <a:prstGeom prst="rect">
                <a:avLst/>
              </a:prstGeom>
              <a:noFill/>
            </p:spPr>
            <p:txBody>
              <a:bodyPr wrap="square" rtlCol="0" anchor="ctr">
                <a:spAutoFit/>
              </a:bodyPr>
              <a:lstStyle/>
              <a:p>
                <a:r>
                  <a:rPr kumimoji="1" lang="ja-JP" altLang="en-US" sz="2000"/>
                  <a:t>行動表示</a:t>
                </a:r>
                <a:br>
                  <a:rPr kumimoji="1" lang="en-US" altLang="ja-JP" sz="2000" dirty="0"/>
                </a:br>
                <a:r>
                  <a:rPr kumimoji="1" lang="ja-JP" altLang="en-US" sz="2000"/>
                  <a:t>アプリ</a:t>
                </a:r>
              </a:p>
            </p:txBody>
          </p:sp>
          <p:sp>
            <p:nvSpPr>
              <p:cNvPr id="26" name="テキスト ボックス 25">
                <a:extLst>
                  <a:ext uri="{FF2B5EF4-FFF2-40B4-BE49-F238E27FC236}">
                    <a16:creationId xmlns:a16="http://schemas.microsoft.com/office/drawing/2014/main" id="{2DBA1C9D-4440-2FF2-2DFC-0DEBDF31129A}"/>
                  </a:ext>
                </a:extLst>
              </p:cNvPr>
              <p:cNvSpPr txBox="1"/>
              <p:nvPr/>
            </p:nvSpPr>
            <p:spPr>
              <a:xfrm>
                <a:off x="9707889" y="4731894"/>
                <a:ext cx="1467068" cy="400110"/>
              </a:xfrm>
              <a:prstGeom prst="rect">
                <a:avLst/>
              </a:prstGeom>
              <a:noFill/>
            </p:spPr>
            <p:txBody>
              <a:bodyPr wrap="square" rtlCol="0" anchor="ctr">
                <a:spAutoFit/>
              </a:bodyPr>
              <a:lstStyle/>
              <a:p>
                <a:r>
                  <a:rPr kumimoji="1" lang="ja-JP" altLang="en-US" sz="2000"/>
                  <a:t>データ解析</a:t>
                </a:r>
              </a:p>
            </p:txBody>
          </p:sp>
          <p:cxnSp>
            <p:nvCxnSpPr>
              <p:cNvPr id="27" name="直線コネクタ 26">
                <a:extLst>
                  <a:ext uri="{FF2B5EF4-FFF2-40B4-BE49-F238E27FC236}">
                    <a16:creationId xmlns:a16="http://schemas.microsoft.com/office/drawing/2014/main" id="{769F6C74-2A28-117F-3A4B-7062E34B0766}"/>
                  </a:ext>
                </a:extLst>
              </p:cNvPr>
              <p:cNvCxnSpPr>
                <a:cxnSpLocks/>
                <a:stCxn id="14" idx="1"/>
              </p:cNvCxnSpPr>
              <p:nvPr/>
            </p:nvCxnSpPr>
            <p:spPr>
              <a:xfrm flipH="1">
                <a:off x="6805910" y="3585508"/>
                <a:ext cx="539357" cy="0"/>
              </a:xfrm>
              <a:prstGeom prst="line">
                <a:avLst/>
              </a:prstGeom>
              <a:ln w="28575"/>
            </p:spPr>
            <p:style>
              <a:lnRef idx="1">
                <a:schemeClr val="dk1"/>
              </a:lnRef>
              <a:fillRef idx="0">
                <a:schemeClr val="dk1"/>
              </a:fillRef>
              <a:effectRef idx="0">
                <a:schemeClr val="dk1"/>
              </a:effectRef>
              <a:fontRef idx="minor">
                <a:schemeClr val="tx1"/>
              </a:fontRef>
            </p:style>
          </p:cxnSp>
          <p:sp>
            <p:nvSpPr>
              <p:cNvPr id="35" name="テキスト ボックス 34">
                <a:extLst>
                  <a:ext uri="{FF2B5EF4-FFF2-40B4-BE49-F238E27FC236}">
                    <a16:creationId xmlns:a16="http://schemas.microsoft.com/office/drawing/2014/main" id="{44B3FA03-D3F3-22B0-4EA6-CF4FFED66192}"/>
                  </a:ext>
                </a:extLst>
              </p:cNvPr>
              <p:cNvSpPr txBox="1"/>
              <p:nvPr/>
            </p:nvSpPr>
            <p:spPr>
              <a:xfrm>
                <a:off x="5894197" y="2790078"/>
                <a:ext cx="1023037" cy="400110"/>
              </a:xfrm>
              <a:prstGeom prst="rect">
                <a:avLst/>
              </a:prstGeom>
              <a:noFill/>
            </p:spPr>
            <p:txBody>
              <a:bodyPr wrap="none" rtlCol="0">
                <a:spAutoFit/>
              </a:bodyPr>
              <a:lstStyle/>
              <a:p>
                <a:pPr algn="ctr"/>
                <a:r>
                  <a:rPr kumimoji="1" lang="en-US" altLang="ja-JP" sz="2000" dirty="0"/>
                  <a:t>Internet</a:t>
                </a:r>
                <a:endParaRPr kumimoji="1" lang="ja-JP" altLang="en-US" sz="2000"/>
              </a:p>
            </p:txBody>
          </p:sp>
        </p:grpSp>
        <p:pic>
          <p:nvPicPr>
            <p:cNvPr id="8" name="グラフィックス 7" descr="地球 枠線">
              <a:extLst>
                <a:ext uri="{FF2B5EF4-FFF2-40B4-BE49-F238E27FC236}">
                  <a16:creationId xmlns:a16="http://schemas.microsoft.com/office/drawing/2014/main" id="{009EDC91-E9C1-288C-8DFE-EE3C6244AC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2505" y="3195434"/>
              <a:ext cx="984293" cy="984293"/>
            </a:xfrm>
            <a:prstGeom prst="rect">
              <a:avLst/>
            </a:prstGeom>
          </p:spPr>
        </p:pic>
      </p:grpSp>
    </p:spTree>
    <p:extLst>
      <p:ext uri="{BB962C8B-B14F-4D97-AF65-F5344CB8AC3E}">
        <p14:creationId xmlns:p14="http://schemas.microsoft.com/office/powerpoint/2010/main" val="2691584322"/>
      </p:ext>
    </p:extLst>
  </p:cSld>
  <p:clrMapOvr>
    <a:masterClrMapping/>
  </p:clrMapOvr>
  <mc:AlternateContent xmlns:mc="http://schemas.openxmlformats.org/markup-compatibility/2006">
    <mc:Choice xmlns:p14="http://schemas.microsoft.com/office/powerpoint/2010/main" Requires="p14">
      <p:transition spd="slow" p14:dur="2000" advTm="39445"/>
    </mc:Choice>
    <mc:Fallback>
      <p:transition spd="slow" advTm="3944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6EE12-F80D-2CDC-8C45-18D39B040CA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935746-3DD2-16CD-8412-13A894E32626}"/>
              </a:ext>
            </a:extLst>
          </p:cNvPr>
          <p:cNvSpPr>
            <a:spLocks noGrp="1"/>
          </p:cNvSpPr>
          <p:nvPr>
            <p:ph type="title"/>
          </p:nvPr>
        </p:nvSpPr>
        <p:spPr/>
        <p:txBody>
          <a:bodyPr/>
          <a:lstStyle/>
          <a:p>
            <a:r>
              <a:rPr kumimoji="1" lang="ja-JP" altLang="en-US"/>
              <a:t>提案手法｜通知サーバ</a:t>
            </a:r>
            <a:endParaRPr kumimoji="1" lang="ja-JP" altLang="en-US" dirty="0"/>
          </a:p>
        </p:txBody>
      </p:sp>
      <p:sp>
        <p:nvSpPr>
          <p:cNvPr id="4" name="スライド番号プレースホルダー 3">
            <a:extLst>
              <a:ext uri="{FF2B5EF4-FFF2-40B4-BE49-F238E27FC236}">
                <a16:creationId xmlns:a16="http://schemas.microsoft.com/office/drawing/2014/main" id="{A5DD84C9-B88A-DD0C-8D31-C1CCA56E78FE}"/>
              </a:ext>
            </a:extLst>
          </p:cNvPr>
          <p:cNvSpPr>
            <a:spLocks noGrp="1"/>
          </p:cNvSpPr>
          <p:nvPr>
            <p:ph type="sldNum" sz="quarter" idx="12"/>
          </p:nvPr>
        </p:nvSpPr>
        <p:spPr/>
        <p:txBody>
          <a:bodyPr/>
          <a:lstStyle/>
          <a:p>
            <a:fld id="{C049C153-E0B4-4CC2-8477-857F11E72140}" type="slidenum">
              <a:rPr lang="ja-JP" altLang="en-US" smtClean="0"/>
              <a:pPr/>
              <a:t>6</a:t>
            </a:fld>
            <a:endParaRPr lang="ja-JP" altLang="en-US" dirty="0"/>
          </a:p>
        </p:txBody>
      </p:sp>
      <p:sp>
        <p:nvSpPr>
          <p:cNvPr id="5" name="テキスト プレースホルダー 4">
            <a:extLst>
              <a:ext uri="{FF2B5EF4-FFF2-40B4-BE49-F238E27FC236}">
                <a16:creationId xmlns:a16="http://schemas.microsoft.com/office/drawing/2014/main" id="{20C50C13-A6A2-662B-DAA0-89E993D31D3F}"/>
              </a:ext>
            </a:extLst>
          </p:cNvPr>
          <p:cNvSpPr>
            <a:spLocks noGrp="1"/>
          </p:cNvSpPr>
          <p:nvPr>
            <p:ph type="body" sz="quarter" idx="4294967295"/>
          </p:nvPr>
        </p:nvSpPr>
        <p:spPr>
          <a:xfrm>
            <a:off x="446533" y="6315134"/>
            <a:ext cx="8831348" cy="542866"/>
          </a:xfrm>
        </p:spPr>
        <p:txBody>
          <a:bodyPr anchor="ctr"/>
          <a:lstStyle/>
          <a:p>
            <a:pPr marL="0" indent="0">
              <a:buNone/>
            </a:pPr>
            <a:r>
              <a:rPr lang="ja-JP" altLang="en-US">
                <a:solidFill>
                  <a:schemeClr val="accent2">
                    <a:lumMod val="40000"/>
                    <a:lumOff val="60000"/>
                  </a:schemeClr>
                </a:solidFill>
              </a:rPr>
              <a:t>概要</a:t>
            </a:r>
            <a:r>
              <a:rPr lang="ja-JP" altLang="en-US">
                <a:solidFill>
                  <a:schemeClr val="accent2"/>
                </a:solidFill>
              </a:rPr>
              <a:t> </a:t>
            </a:r>
            <a:r>
              <a:rPr lang="ja-JP" altLang="en-US" sz="1400" baseline="20000">
                <a:solidFill>
                  <a:schemeClr val="accent2">
                    <a:lumMod val="40000"/>
                    <a:lumOff val="60000"/>
                  </a:schemeClr>
                </a:solidFill>
              </a:rPr>
              <a:t>▶</a:t>
            </a:r>
            <a:r>
              <a:rPr lang="ja-JP" altLang="en-US">
                <a:solidFill>
                  <a:schemeClr val="accent2">
                    <a:lumMod val="40000"/>
                    <a:lumOff val="60000"/>
                  </a:schemeClr>
                </a:solidFill>
              </a:rPr>
              <a:t> </a:t>
            </a:r>
            <a:r>
              <a:rPr lang="ja-JP" altLang="en-US" dirty="0">
                <a:solidFill>
                  <a:schemeClr val="accent2">
                    <a:lumMod val="40000"/>
                    <a:lumOff val="60000"/>
                  </a:schemeClr>
                </a:solidFill>
              </a:rPr>
              <a:t>背景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a:t>
            </a:r>
            <a:r>
              <a:rPr lang="ja-JP" altLang="en-US" dirty="0">
                <a:solidFill>
                  <a:schemeClr val="accent2"/>
                </a:solidFill>
              </a:rPr>
              <a:t>提案手法</a:t>
            </a:r>
            <a:r>
              <a:rPr lang="ja-JP" altLang="en-US" dirty="0">
                <a:solidFill>
                  <a:schemeClr val="accent2">
                    <a:lumMod val="40000"/>
                    <a:lumOff val="60000"/>
                  </a:schemeClr>
                </a:solidFill>
              </a:rPr>
              <a:t>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実験結果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まとめ</a:t>
            </a:r>
            <a:endParaRPr kumimoji="1" lang="ja-JP" altLang="en-US" dirty="0">
              <a:solidFill>
                <a:schemeClr val="accent2">
                  <a:lumMod val="40000"/>
                  <a:lumOff val="60000"/>
                </a:schemeClr>
              </a:solidFill>
            </a:endParaRPr>
          </a:p>
        </p:txBody>
      </p:sp>
      <p:sp>
        <p:nvSpPr>
          <p:cNvPr id="172" name="コンテンツ プレースホルダー 2">
            <a:extLst>
              <a:ext uri="{FF2B5EF4-FFF2-40B4-BE49-F238E27FC236}">
                <a16:creationId xmlns:a16="http://schemas.microsoft.com/office/drawing/2014/main" id="{F8061093-A374-7ABF-B742-3BBB4EF13972}"/>
              </a:ext>
            </a:extLst>
          </p:cNvPr>
          <p:cNvSpPr>
            <a:spLocks noGrp="1"/>
          </p:cNvSpPr>
          <p:nvPr>
            <p:ph idx="1"/>
          </p:nvPr>
        </p:nvSpPr>
        <p:spPr>
          <a:xfrm>
            <a:off x="578682" y="1681086"/>
            <a:ext cx="11029615" cy="4132763"/>
          </a:xfrm>
        </p:spPr>
        <p:txBody>
          <a:bodyPr anchor="t"/>
          <a:lstStyle/>
          <a:p>
            <a:r>
              <a:rPr kumimoji="1" lang="ja-JP" altLang="en-US"/>
              <a:t>「</a:t>
            </a:r>
            <a:r>
              <a:rPr kumimoji="1" lang="ja-JP" altLang="en-US">
                <a:solidFill>
                  <a:srgbClr val="00B0F0"/>
                </a:solidFill>
              </a:rPr>
              <a:t>即時性</a:t>
            </a:r>
            <a:r>
              <a:rPr kumimoji="1" lang="ja-JP" altLang="en-US"/>
              <a:t>」「</a:t>
            </a:r>
            <a:r>
              <a:rPr kumimoji="1" lang="ja-JP" altLang="en-US">
                <a:solidFill>
                  <a:srgbClr val="00B0F0"/>
                </a:solidFill>
              </a:rPr>
              <a:t>気づきやすさ</a:t>
            </a:r>
            <a:r>
              <a:rPr kumimoji="1" lang="ja-JP" altLang="en-US"/>
              <a:t>」が重要</a:t>
            </a:r>
            <a:endParaRPr kumimoji="1" lang="en-US" altLang="ja-JP" dirty="0"/>
          </a:p>
          <a:p>
            <a:endParaRPr kumimoji="1" lang="en-US" altLang="ja-JP" dirty="0"/>
          </a:p>
          <a:p>
            <a:r>
              <a:rPr kumimoji="1" lang="en-US" altLang="ja-JP" b="1" dirty="0"/>
              <a:t>Web Push</a:t>
            </a:r>
          </a:p>
          <a:p>
            <a:pPr lvl="1"/>
            <a:r>
              <a:rPr lang="en-US" altLang="ja-JP" dirty="0"/>
              <a:t>Web</a:t>
            </a:r>
            <a:r>
              <a:rPr lang="ja-JP" altLang="en-US"/>
              <a:t>アプリ</a:t>
            </a:r>
            <a:r>
              <a:rPr lang="en-US" altLang="ja-JP" dirty="0"/>
              <a:t>(</a:t>
            </a:r>
            <a:r>
              <a:rPr lang="ja-JP" altLang="en-US">
                <a:solidFill>
                  <a:srgbClr val="00B0F0"/>
                </a:solidFill>
              </a:rPr>
              <a:t>ブラウザ</a:t>
            </a:r>
            <a:r>
              <a:rPr lang="en-US" altLang="ja-JP" dirty="0"/>
              <a:t>)</a:t>
            </a:r>
            <a:r>
              <a:rPr lang="ja-JP" altLang="en-US"/>
              <a:t>から通知</a:t>
            </a:r>
            <a:endParaRPr lang="en-US" altLang="ja-JP" dirty="0"/>
          </a:p>
          <a:p>
            <a:pPr lvl="1"/>
            <a:r>
              <a:rPr lang="ja-JP" altLang="en-US"/>
              <a:t>主要な</a:t>
            </a:r>
            <a:r>
              <a:rPr kumimoji="1" lang="ja-JP" altLang="en-US"/>
              <a:t>ブラウザ</a:t>
            </a:r>
            <a:r>
              <a:rPr lang="ja-JP" altLang="en-US"/>
              <a:t>は基本的に</a:t>
            </a:r>
            <a:r>
              <a:rPr kumimoji="1" lang="ja-JP" altLang="en-US"/>
              <a:t>対応</a:t>
            </a:r>
            <a:endParaRPr kumimoji="1" lang="en-US" altLang="ja-JP" dirty="0"/>
          </a:p>
          <a:p>
            <a:pPr lvl="1"/>
            <a:r>
              <a:rPr lang="ja-JP" altLang="en-US">
                <a:solidFill>
                  <a:srgbClr val="00B0F0"/>
                </a:solidFill>
              </a:rPr>
              <a:t>機種に依存しづらい通知</a:t>
            </a:r>
            <a:r>
              <a:rPr lang="ja-JP" altLang="en-US"/>
              <a:t>の実現</a:t>
            </a:r>
            <a:endParaRPr lang="en-US" altLang="ja-JP" dirty="0"/>
          </a:p>
        </p:txBody>
      </p:sp>
      <p:grpSp>
        <p:nvGrpSpPr>
          <p:cNvPr id="7" name="グループ化 6">
            <a:extLst>
              <a:ext uri="{FF2B5EF4-FFF2-40B4-BE49-F238E27FC236}">
                <a16:creationId xmlns:a16="http://schemas.microsoft.com/office/drawing/2014/main" id="{4194C6F1-0093-CA0B-387B-1C68B277EC03}"/>
              </a:ext>
            </a:extLst>
          </p:cNvPr>
          <p:cNvGrpSpPr/>
          <p:nvPr/>
        </p:nvGrpSpPr>
        <p:grpSpPr>
          <a:xfrm>
            <a:off x="8230599" y="1355709"/>
            <a:ext cx="2464433" cy="4783516"/>
            <a:chOff x="8602087" y="1348603"/>
            <a:chExt cx="2464433" cy="4783516"/>
          </a:xfrm>
        </p:grpSpPr>
        <p:pic>
          <p:nvPicPr>
            <p:cNvPr id="174" name="図 173" descr="屋外, 記号, 座る, 大きい が含まれている画像&#10;&#10;自動的に生成された説明">
              <a:extLst>
                <a:ext uri="{FF2B5EF4-FFF2-40B4-BE49-F238E27FC236}">
                  <a16:creationId xmlns:a16="http://schemas.microsoft.com/office/drawing/2014/main" id="{E62114D3-CB0F-961D-B5D6-95E89153E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2087" y="1348603"/>
              <a:ext cx="2464433" cy="4383406"/>
            </a:xfrm>
            <a:prstGeom prst="rect">
              <a:avLst/>
            </a:prstGeom>
          </p:spPr>
        </p:pic>
        <p:sp>
          <p:nvSpPr>
            <p:cNvPr id="175" name="テキスト ボックス 174">
              <a:extLst>
                <a:ext uri="{FF2B5EF4-FFF2-40B4-BE49-F238E27FC236}">
                  <a16:creationId xmlns:a16="http://schemas.microsoft.com/office/drawing/2014/main" id="{FB848C13-B148-FFBB-0A77-C606AC8578C2}"/>
                </a:ext>
              </a:extLst>
            </p:cNvPr>
            <p:cNvSpPr txBox="1"/>
            <p:nvPr/>
          </p:nvSpPr>
          <p:spPr>
            <a:xfrm>
              <a:off x="9221797" y="5732009"/>
              <a:ext cx="1225015" cy="400110"/>
            </a:xfrm>
            <a:prstGeom prst="rect">
              <a:avLst/>
            </a:prstGeom>
            <a:noFill/>
          </p:spPr>
          <p:txBody>
            <a:bodyPr wrap="none" rtlCol="0">
              <a:spAutoFit/>
            </a:bodyPr>
            <a:lstStyle/>
            <a:p>
              <a:pPr algn="ctr"/>
              <a:r>
                <a:rPr kumimoji="1" lang="en-US" altLang="ja-JP" sz="2000" dirty="0">
                  <a:latin typeface="+mn-ea"/>
                </a:rPr>
                <a:t>Push</a:t>
              </a:r>
              <a:r>
                <a:rPr kumimoji="1" lang="ja-JP" altLang="en-US" sz="2000">
                  <a:latin typeface="+mn-ea"/>
                </a:rPr>
                <a:t>通知</a:t>
              </a:r>
            </a:p>
          </p:txBody>
        </p:sp>
        <p:sp>
          <p:nvSpPr>
            <p:cNvPr id="3" name="正方形/長方形 2">
              <a:extLst>
                <a:ext uri="{FF2B5EF4-FFF2-40B4-BE49-F238E27FC236}">
                  <a16:creationId xmlns:a16="http://schemas.microsoft.com/office/drawing/2014/main" id="{CB74F730-82A4-6286-EDC9-D06CCFEEBD0E}"/>
                </a:ext>
              </a:extLst>
            </p:cNvPr>
            <p:cNvSpPr/>
            <p:nvPr/>
          </p:nvSpPr>
          <p:spPr>
            <a:xfrm>
              <a:off x="8602087" y="4530903"/>
              <a:ext cx="2464433" cy="63699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04129617"/>
      </p:ext>
    </p:extLst>
  </p:cSld>
  <p:clrMapOvr>
    <a:masterClrMapping/>
  </p:clrMapOvr>
  <mc:AlternateContent xmlns:mc="http://schemas.openxmlformats.org/markup-compatibility/2006">
    <mc:Choice xmlns:p14="http://schemas.microsoft.com/office/powerpoint/2010/main" Requires="p14">
      <p:transition spd="slow" p14:dur="2000" advTm="43683"/>
    </mc:Choice>
    <mc:Fallback>
      <p:transition spd="slow" advTm="4368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49A58D-2647-9E31-FBEB-CBBC1F2F1357}"/>
              </a:ext>
            </a:extLst>
          </p:cNvPr>
          <p:cNvSpPr>
            <a:spLocks noGrp="1"/>
          </p:cNvSpPr>
          <p:nvPr>
            <p:ph type="title"/>
          </p:nvPr>
        </p:nvSpPr>
        <p:spPr/>
        <p:txBody>
          <a:bodyPr/>
          <a:lstStyle/>
          <a:p>
            <a:r>
              <a:rPr kumimoji="1" lang="ja-JP" altLang="en-US"/>
              <a:t>提案手法｜</a:t>
            </a:r>
            <a:r>
              <a:rPr lang="ja-JP" altLang="en-US"/>
              <a:t>行動表示アプリ</a:t>
            </a:r>
            <a:endParaRPr kumimoji="1" lang="ja-JP" altLang="en-US"/>
          </a:p>
        </p:txBody>
      </p:sp>
      <p:sp>
        <p:nvSpPr>
          <p:cNvPr id="3" name="コンテンツ プレースホルダー 2">
            <a:extLst>
              <a:ext uri="{FF2B5EF4-FFF2-40B4-BE49-F238E27FC236}">
                <a16:creationId xmlns:a16="http://schemas.microsoft.com/office/drawing/2014/main" id="{EB32F711-783E-B853-D708-9EF99847899D}"/>
              </a:ext>
            </a:extLst>
          </p:cNvPr>
          <p:cNvSpPr>
            <a:spLocks noGrp="1"/>
          </p:cNvSpPr>
          <p:nvPr>
            <p:ph idx="1"/>
          </p:nvPr>
        </p:nvSpPr>
        <p:spPr/>
        <p:txBody>
          <a:bodyPr anchor="t"/>
          <a:lstStyle/>
          <a:p>
            <a:r>
              <a:rPr lang="ja-JP" altLang="en-US"/>
              <a:t>「</a:t>
            </a:r>
            <a:r>
              <a:rPr lang="ja-JP" altLang="en-US">
                <a:solidFill>
                  <a:srgbClr val="00B0F0"/>
                </a:solidFill>
              </a:rPr>
              <a:t>分かりやすさ</a:t>
            </a:r>
            <a:r>
              <a:rPr lang="ja-JP" altLang="en-US"/>
              <a:t>」が重要</a:t>
            </a:r>
            <a:endParaRPr lang="en-US" altLang="ja-JP" dirty="0"/>
          </a:p>
          <a:p>
            <a:endParaRPr lang="en-US" altLang="ja-JP" dirty="0"/>
          </a:p>
          <a:p>
            <a:r>
              <a:rPr lang="en-US" altLang="ja-JP" b="1" dirty="0" err="1"/>
              <a:t>Leaflet.js</a:t>
            </a:r>
            <a:endParaRPr lang="en-US" altLang="ja-JP" b="1" dirty="0"/>
          </a:p>
          <a:p>
            <a:pPr lvl="1"/>
            <a:r>
              <a:rPr lang="en-US" altLang="ja-JP" dirty="0"/>
              <a:t>JavaScript</a:t>
            </a:r>
            <a:r>
              <a:rPr lang="ja-JP" altLang="en-US"/>
              <a:t>のオープンソース</a:t>
            </a:r>
            <a:endParaRPr lang="en-US" altLang="ja-JP" dirty="0"/>
          </a:p>
          <a:p>
            <a:pPr lvl="1"/>
            <a:r>
              <a:rPr lang="ja-JP" altLang="en-US"/>
              <a:t>地図上に</a:t>
            </a:r>
            <a:r>
              <a:rPr lang="ja-JP" altLang="en-US">
                <a:solidFill>
                  <a:schemeClr val="accent2"/>
                </a:solidFill>
              </a:rPr>
              <a:t>ピン</a:t>
            </a:r>
            <a:r>
              <a:rPr lang="ja-JP" altLang="en-US"/>
              <a:t>や</a:t>
            </a:r>
            <a:r>
              <a:rPr lang="ja-JP" altLang="en-US">
                <a:solidFill>
                  <a:schemeClr val="accent2"/>
                </a:solidFill>
              </a:rPr>
              <a:t>領域</a:t>
            </a:r>
            <a:r>
              <a:rPr lang="ja-JP" altLang="en-US"/>
              <a:t>等を図示可能</a:t>
            </a:r>
            <a:endParaRPr lang="en-US" altLang="ja-JP" dirty="0"/>
          </a:p>
          <a:p>
            <a:pPr lvl="1"/>
            <a:endParaRPr lang="en-US" altLang="ja-JP" dirty="0"/>
          </a:p>
          <a:p>
            <a:pPr lvl="1"/>
            <a:endParaRPr lang="en-US" altLang="ja-JP" dirty="0"/>
          </a:p>
          <a:p>
            <a:pPr lvl="1"/>
            <a:endParaRPr lang="en-US" altLang="ja-JP" dirty="0"/>
          </a:p>
          <a:p>
            <a:pPr lvl="1"/>
            <a:endParaRPr kumimoji="1" lang="ja-JP" altLang="en-US"/>
          </a:p>
        </p:txBody>
      </p:sp>
      <p:sp>
        <p:nvSpPr>
          <p:cNvPr id="4" name="スライド番号プレースホルダー 3">
            <a:extLst>
              <a:ext uri="{FF2B5EF4-FFF2-40B4-BE49-F238E27FC236}">
                <a16:creationId xmlns:a16="http://schemas.microsoft.com/office/drawing/2014/main" id="{E9E0AB4E-92EC-20E6-3943-869A10297D91}"/>
              </a:ext>
            </a:extLst>
          </p:cNvPr>
          <p:cNvSpPr>
            <a:spLocks noGrp="1"/>
          </p:cNvSpPr>
          <p:nvPr>
            <p:ph type="sldNum" sz="quarter" idx="12"/>
          </p:nvPr>
        </p:nvSpPr>
        <p:spPr/>
        <p:txBody>
          <a:bodyPr/>
          <a:lstStyle/>
          <a:p>
            <a:fld id="{C049C153-E0B4-4CC2-8477-857F11E72140}" type="slidenum">
              <a:rPr lang="ja-JP" altLang="en-US" smtClean="0"/>
              <a:pPr/>
              <a:t>7</a:t>
            </a:fld>
            <a:endParaRPr lang="ja-JP" altLang="en-US" dirty="0"/>
          </a:p>
        </p:txBody>
      </p:sp>
      <p:sp>
        <p:nvSpPr>
          <p:cNvPr id="5" name="テキスト プレースホルダー 4">
            <a:extLst>
              <a:ext uri="{FF2B5EF4-FFF2-40B4-BE49-F238E27FC236}">
                <a16:creationId xmlns:a16="http://schemas.microsoft.com/office/drawing/2014/main" id="{7C6D422C-D4BA-467A-CFD2-B7530EBF345A}"/>
              </a:ext>
            </a:extLst>
          </p:cNvPr>
          <p:cNvSpPr>
            <a:spLocks noGrp="1"/>
          </p:cNvSpPr>
          <p:nvPr>
            <p:ph type="body" sz="quarter" idx="13"/>
          </p:nvPr>
        </p:nvSpPr>
        <p:spPr/>
        <p:txBody>
          <a:bodyPr/>
          <a:lstStyle/>
          <a:p>
            <a:r>
              <a:rPr lang="ja-JP" altLang="en-US">
                <a:solidFill>
                  <a:schemeClr val="accent2">
                    <a:lumMod val="40000"/>
                    <a:lumOff val="60000"/>
                  </a:schemeClr>
                </a:solidFill>
              </a:rPr>
              <a:t>概要</a:t>
            </a:r>
            <a:r>
              <a:rPr lang="ja-JP" altLang="en-US">
                <a:solidFill>
                  <a:schemeClr val="accent2"/>
                </a:solidFill>
              </a:rPr>
              <a:t> </a:t>
            </a:r>
            <a:r>
              <a:rPr lang="ja-JP" altLang="en-US" sz="1400" baseline="20000">
                <a:solidFill>
                  <a:schemeClr val="accent2">
                    <a:lumMod val="40000"/>
                    <a:lumOff val="60000"/>
                  </a:schemeClr>
                </a:solidFill>
              </a:rPr>
              <a:t>▶</a:t>
            </a:r>
            <a:r>
              <a:rPr lang="ja-JP" altLang="en-US">
                <a:solidFill>
                  <a:schemeClr val="accent2">
                    <a:lumMod val="40000"/>
                    <a:lumOff val="60000"/>
                  </a:schemeClr>
                </a:solidFill>
              </a:rPr>
              <a:t> 背景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a:t>
            </a:r>
            <a:r>
              <a:rPr lang="ja-JP" altLang="en-US">
                <a:solidFill>
                  <a:schemeClr val="accent2"/>
                </a:solidFill>
              </a:rPr>
              <a:t>提案手法</a:t>
            </a:r>
            <a:r>
              <a:rPr lang="ja-JP" altLang="en-US">
                <a:solidFill>
                  <a:schemeClr val="accent2">
                    <a:lumMod val="40000"/>
                    <a:lumOff val="60000"/>
                  </a:schemeClr>
                </a:solidFill>
              </a:rPr>
              <a:t>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実験結果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まとめ</a:t>
            </a:r>
            <a:endParaRPr kumimoji="1" lang="ja-JP" altLang="en-US">
              <a:solidFill>
                <a:schemeClr val="accent2">
                  <a:lumMod val="40000"/>
                  <a:lumOff val="60000"/>
                </a:schemeClr>
              </a:solidFill>
            </a:endParaRPr>
          </a:p>
        </p:txBody>
      </p:sp>
      <p:pic>
        <p:nvPicPr>
          <p:cNvPr id="7" name="図 6" descr="グラフィカル ユーザー インターフェイス, Web サイト&#10;&#10;自動的に生成された説明">
            <a:extLst>
              <a:ext uri="{FF2B5EF4-FFF2-40B4-BE49-F238E27FC236}">
                <a16:creationId xmlns:a16="http://schemas.microsoft.com/office/drawing/2014/main" id="{87900FE6-C196-CA38-75A9-4778031F4707}"/>
              </a:ext>
            </a:extLst>
          </p:cNvPr>
          <p:cNvPicPr>
            <a:picLocks noChangeAspect="1"/>
          </p:cNvPicPr>
          <p:nvPr/>
        </p:nvPicPr>
        <p:blipFill rotWithShape="1">
          <a:blip r:embed="rId3">
            <a:extLst>
              <a:ext uri="{28A0092B-C50C-407E-A947-70E740481C1C}">
                <a14:useLocalDpi xmlns:a14="http://schemas.microsoft.com/office/drawing/2010/main" val="0"/>
              </a:ext>
            </a:extLst>
          </a:blip>
          <a:srcRect l="30175" t="25791" r="30300" b="32180"/>
          <a:stretch/>
        </p:blipFill>
        <p:spPr>
          <a:xfrm>
            <a:off x="6084731" y="1574515"/>
            <a:ext cx="5490009" cy="3708970"/>
          </a:xfrm>
          <a:prstGeom prst="rect">
            <a:avLst/>
          </a:prstGeom>
        </p:spPr>
      </p:pic>
      <p:sp>
        <p:nvSpPr>
          <p:cNvPr id="8" name="テキスト ボックス 7">
            <a:extLst>
              <a:ext uri="{FF2B5EF4-FFF2-40B4-BE49-F238E27FC236}">
                <a16:creationId xmlns:a16="http://schemas.microsoft.com/office/drawing/2014/main" id="{345D81FB-E804-2867-F895-4FA483B15DA7}"/>
              </a:ext>
            </a:extLst>
          </p:cNvPr>
          <p:cNvSpPr txBox="1"/>
          <p:nvPr/>
        </p:nvSpPr>
        <p:spPr>
          <a:xfrm>
            <a:off x="446532" y="5559054"/>
            <a:ext cx="85203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mn-ea"/>
              </a:rPr>
              <a:t>[1]</a:t>
            </a:r>
            <a:r>
              <a:rPr lang="ja-JP" sz="1400">
                <a:latin typeface="+mn-ea"/>
              </a:rPr>
              <a:t>：</a:t>
            </a:r>
            <a:r>
              <a:rPr lang="en-US" altLang="ja-JP" sz="1400" dirty="0">
                <a:latin typeface="+mn-ea"/>
              </a:rPr>
              <a:t>Volodymyr </a:t>
            </a:r>
            <a:r>
              <a:rPr lang="en-US" altLang="ja-JP" sz="1400" dirty="0" err="1">
                <a:latin typeface="+mn-ea"/>
              </a:rPr>
              <a:t>Agafonkin</a:t>
            </a:r>
            <a:r>
              <a:rPr lang="ja-JP" sz="1400">
                <a:latin typeface="+mn-ea"/>
              </a:rPr>
              <a:t>，</a:t>
            </a:r>
            <a:r>
              <a:rPr lang="en-US" altLang="ja-JP" sz="1400" dirty="0">
                <a:latin typeface="+mn-ea"/>
              </a:rPr>
              <a:t>“</a:t>
            </a:r>
            <a:r>
              <a:rPr lang="en-US" altLang="zh-TW" sz="1400" dirty="0">
                <a:latin typeface="+mn-ea"/>
              </a:rPr>
              <a:t>Quick Start Guide - Leaflet - a JavaScript library for interactive maps</a:t>
            </a:r>
            <a:r>
              <a:rPr lang="en-US" sz="1400" dirty="0">
                <a:latin typeface="+mn-ea"/>
              </a:rPr>
              <a:t>”</a:t>
            </a:r>
            <a:r>
              <a:rPr lang="ja-JP" sz="1400">
                <a:latin typeface="+mn-ea"/>
              </a:rPr>
              <a:t>，</a:t>
            </a:r>
            <a:endParaRPr lang="en-US" altLang="ja-JP" sz="1400" dirty="0">
              <a:latin typeface="+mn-ea"/>
            </a:endParaRPr>
          </a:p>
          <a:p>
            <a:r>
              <a:rPr lang="en-US" sz="1400" dirty="0">
                <a:latin typeface="+mn-ea"/>
              </a:rPr>
              <a:t>https://</a:t>
            </a:r>
            <a:r>
              <a:rPr lang="en-US" sz="1400" dirty="0" err="1">
                <a:latin typeface="+mn-ea"/>
              </a:rPr>
              <a:t>leafletjs.com</a:t>
            </a:r>
            <a:r>
              <a:rPr lang="en-US" sz="1400" dirty="0">
                <a:latin typeface="+mn-ea"/>
              </a:rPr>
              <a:t>/examples/quick-start/, 2024年2月6日</a:t>
            </a:r>
            <a:r>
              <a:rPr lang="ja-JP" sz="1400">
                <a:latin typeface="+mn-ea"/>
              </a:rPr>
              <a:t>参照</a:t>
            </a:r>
            <a:r>
              <a:rPr lang="ja-JP" sz="1800">
                <a:latin typeface="+mn-ea"/>
              </a:rPr>
              <a:t>．</a:t>
            </a:r>
            <a:endParaRPr lang="en-US" sz="1800" dirty="0">
              <a:latin typeface="+mn-ea"/>
            </a:endParaRPr>
          </a:p>
        </p:txBody>
      </p:sp>
      <p:sp>
        <p:nvSpPr>
          <p:cNvPr id="9" name="テキスト ボックス 8">
            <a:extLst>
              <a:ext uri="{FF2B5EF4-FFF2-40B4-BE49-F238E27FC236}">
                <a16:creationId xmlns:a16="http://schemas.microsoft.com/office/drawing/2014/main" id="{0DBFA908-6550-54DC-13D4-3AC704035488}"/>
              </a:ext>
            </a:extLst>
          </p:cNvPr>
          <p:cNvSpPr txBox="1"/>
          <p:nvPr/>
        </p:nvSpPr>
        <p:spPr>
          <a:xfrm>
            <a:off x="10818652" y="5242618"/>
            <a:ext cx="680670" cy="338554"/>
          </a:xfrm>
          <a:prstGeom prst="rect">
            <a:avLst/>
          </a:prstGeom>
          <a:noFill/>
        </p:spPr>
        <p:txBody>
          <a:bodyPr wrap="square" rtlCol="0">
            <a:spAutoFit/>
          </a:bodyPr>
          <a:lstStyle/>
          <a:p>
            <a:r>
              <a:rPr lang="en-US" altLang="ja-JP" sz="1600" dirty="0">
                <a:latin typeface="+mj-ea"/>
                <a:ea typeface="+mj-ea"/>
                <a:cs typeface="Meiryo UI" panose="020B0604030504040204" pitchFamily="50" charset="-128"/>
              </a:rPr>
              <a:t>[1]</a:t>
            </a:r>
            <a:endParaRPr kumimoji="1" lang="ja-JP" altLang="en-US" sz="1600">
              <a:latin typeface="+mj-ea"/>
              <a:ea typeface="+mj-ea"/>
              <a:cs typeface="Meiryo UI" panose="020B0604030504040204" pitchFamily="50" charset="-128"/>
            </a:endParaRPr>
          </a:p>
        </p:txBody>
      </p:sp>
      <p:sp>
        <p:nvSpPr>
          <p:cNvPr id="13" name="四角形吹き出し 12">
            <a:extLst>
              <a:ext uri="{FF2B5EF4-FFF2-40B4-BE49-F238E27FC236}">
                <a16:creationId xmlns:a16="http://schemas.microsoft.com/office/drawing/2014/main" id="{006D7AFE-5D75-5DE3-2684-B7D79897CA13}"/>
              </a:ext>
            </a:extLst>
          </p:cNvPr>
          <p:cNvSpPr/>
          <p:nvPr/>
        </p:nvSpPr>
        <p:spPr>
          <a:xfrm>
            <a:off x="6494106" y="3747468"/>
            <a:ext cx="1334277" cy="483966"/>
          </a:xfrm>
          <a:prstGeom prst="wedgeRectCallout">
            <a:avLst>
              <a:gd name="adj1" fmla="val 33713"/>
              <a:gd name="adj2" fmla="val -82275"/>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a:t>円形領域</a:t>
            </a:r>
          </a:p>
        </p:txBody>
      </p:sp>
      <p:sp>
        <p:nvSpPr>
          <p:cNvPr id="14" name="四角形吹き出し 13">
            <a:extLst>
              <a:ext uri="{FF2B5EF4-FFF2-40B4-BE49-F238E27FC236}">
                <a16:creationId xmlns:a16="http://schemas.microsoft.com/office/drawing/2014/main" id="{1A8552F7-A7F0-B200-6477-013BC70AE19C}"/>
              </a:ext>
            </a:extLst>
          </p:cNvPr>
          <p:cNvSpPr/>
          <p:nvPr/>
        </p:nvSpPr>
        <p:spPr>
          <a:xfrm>
            <a:off x="10151513" y="3924750"/>
            <a:ext cx="1334277" cy="483966"/>
          </a:xfrm>
          <a:prstGeom prst="wedgeRectCallout">
            <a:avLst>
              <a:gd name="adj1" fmla="val -26426"/>
              <a:gd name="adj2" fmla="val -89738"/>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a:t>多角形領域</a:t>
            </a:r>
          </a:p>
        </p:txBody>
      </p:sp>
      <p:sp>
        <p:nvSpPr>
          <p:cNvPr id="15" name="四角形吹き出し 14">
            <a:extLst>
              <a:ext uri="{FF2B5EF4-FFF2-40B4-BE49-F238E27FC236}">
                <a16:creationId xmlns:a16="http://schemas.microsoft.com/office/drawing/2014/main" id="{79EF73E3-50DE-32CC-054A-4A7EE0E90EC6}"/>
              </a:ext>
            </a:extLst>
          </p:cNvPr>
          <p:cNvSpPr/>
          <p:nvPr/>
        </p:nvSpPr>
        <p:spPr>
          <a:xfrm>
            <a:off x="8676226" y="4085821"/>
            <a:ext cx="939475" cy="483966"/>
          </a:xfrm>
          <a:prstGeom prst="wedgeRectCallout">
            <a:avLst>
              <a:gd name="adj1" fmla="val -26426"/>
              <a:gd name="adj2" fmla="val -89738"/>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a:t>ピン</a:t>
            </a:r>
          </a:p>
        </p:txBody>
      </p:sp>
      <p:sp>
        <p:nvSpPr>
          <p:cNvPr id="16" name="四角形吹き出し 15">
            <a:extLst>
              <a:ext uri="{FF2B5EF4-FFF2-40B4-BE49-F238E27FC236}">
                <a16:creationId xmlns:a16="http://schemas.microsoft.com/office/drawing/2014/main" id="{83B6A0DB-CF44-C277-011B-F553A0B0F0B5}"/>
              </a:ext>
            </a:extLst>
          </p:cNvPr>
          <p:cNvSpPr/>
          <p:nvPr/>
        </p:nvSpPr>
        <p:spPr>
          <a:xfrm>
            <a:off x="8872435" y="1401196"/>
            <a:ext cx="1078880" cy="671728"/>
          </a:xfrm>
          <a:prstGeom prst="wedgeRectCallout">
            <a:avLst>
              <a:gd name="adj1" fmla="val -36673"/>
              <a:gd name="adj2" fmla="val 71533"/>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a:t>ポップアップ</a:t>
            </a:r>
          </a:p>
        </p:txBody>
      </p:sp>
    </p:spTree>
    <p:extLst>
      <p:ext uri="{BB962C8B-B14F-4D97-AF65-F5344CB8AC3E}">
        <p14:creationId xmlns:p14="http://schemas.microsoft.com/office/powerpoint/2010/main" val="2202436951"/>
      </p:ext>
    </p:extLst>
  </p:cSld>
  <p:clrMapOvr>
    <a:masterClrMapping/>
  </p:clrMapOvr>
  <mc:AlternateContent xmlns:mc="http://schemas.openxmlformats.org/markup-compatibility/2006">
    <mc:Choice xmlns:p14="http://schemas.microsoft.com/office/powerpoint/2010/main" Requires="p14">
      <p:transition spd="slow" p14:dur="2000" advTm="25838"/>
    </mc:Choice>
    <mc:Fallback>
      <p:transition spd="slow" advTm="2583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2AC260-65B5-E23E-BFD4-EB6BA8959887}"/>
              </a:ext>
            </a:extLst>
          </p:cNvPr>
          <p:cNvSpPr>
            <a:spLocks noGrp="1"/>
          </p:cNvSpPr>
          <p:nvPr>
            <p:ph type="title"/>
          </p:nvPr>
        </p:nvSpPr>
        <p:spPr/>
        <p:txBody>
          <a:bodyPr/>
          <a:lstStyle/>
          <a:p>
            <a:r>
              <a:rPr lang="ja-JP" altLang="en-US"/>
              <a:t>実験</a:t>
            </a:r>
            <a:r>
              <a:rPr kumimoji="1" lang="ja-JP" altLang="en-US"/>
              <a:t>結果</a:t>
            </a:r>
            <a:endParaRPr kumimoji="1" lang="ja-JP" altLang="en-US" dirty="0"/>
          </a:p>
        </p:txBody>
      </p:sp>
      <p:sp>
        <p:nvSpPr>
          <p:cNvPr id="3" name="コンテンツ プレースホルダー 2">
            <a:extLst>
              <a:ext uri="{FF2B5EF4-FFF2-40B4-BE49-F238E27FC236}">
                <a16:creationId xmlns:a16="http://schemas.microsoft.com/office/drawing/2014/main" id="{A3799629-1DCD-4911-E9B9-2AB5CD8F9AFA}"/>
              </a:ext>
            </a:extLst>
          </p:cNvPr>
          <p:cNvSpPr>
            <a:spLocks noGrp="1"/>
          </p:cNvSpPr>
          <p:nvPr>
            <p:ph idx="1"/>
          </p:nvPr>
        </p:nvSpPr>
        <p:spPr>
          <a:xfrm>
            <a:off x="578682" y="1681086"/>
            <a:ext cx="5005689" cy="4132763"/>
          </a:xfrm>
        </p:spPr>
        <p:txBody>
          <a:bodyPr anchor="t">
            <a:normAutofit/>
          </a:bodyPr>
          <a:lstStyle/>
          <a:p>
            <a:r>
              <a:rPr kumimoji="1" lang="en-US" altLang="ja-JP" dirty="0"/>
              <a:t>Push</a:t>
            </a:r>
            <a:r>
              <a:rPr kumimoji="1" lang="ja-JP" altLang="en-US"/>
              <a:t>通知の</a:t>
            </a:r>
            <a:r>
              <a:rPr lang="ja-JP" altLang="en-US"/>
              <a:t>確認</a:t>
            </a:r>
            <a:endParaRPr lang="en-US" altLang="ja-JP" dirty="0"/>
          </a:p>
          <a:p>
            <a:pPr lvl="1"/>
            <a:r>
              <a:rPr lang="en-US" altLang="ja-JP" dirty="0"/>
              <a:t>PC</a:t>
            </a:r>
            <a:r>
              <a:rPr lang="ja-JP" altLang="en-US"/>
              <a:t>とスマホ</a:t>
            </a:r>
            <a:endParaRPr lang="en-US" altLang="ja-JP" dirty="0"/>
          </a:p>
          <a:p>
            <a:pPr lvl="1"/>
            <a:r>
              <a:rPr kumimoji="1" lang="ja-JP" altLang="en-US"/>
              <a:t>バックグラウンド通知</a:t>
            </a:r>
            <a:endParaRPr kumimoji="1" lang="en-US" altLang="ja-JP" dirty="0"/>
          </a:p>
          <a:p>
            <a:pPr lvl="1"/>
            <a:endParaRPr kumimoji="1" lang="en-US" altLang="ja-JP" dirty="0"/>
          </a:p>
          <a:p>
            <a:r>
              <a:rPr kumimoji="1" lang="ja-JP" altLang="en-US"/>
              <a:t>行動経路の地図表示</a:t>
            </a:r>
            <a:endParaRPr kumimoji="1" lang="en-US" altLang="ja-JP" dirty="0"/>
          </a:p>
          <a:p>
            <a:pPr lvl="1"/>
            <a:r>
              <a:rPr lang="ja-JP" altLang="en-US"/>
              <a:t>センサノード：</a:t>
            </a:r>
            <a:r>
              <a:rPr lang="ja-JP" altLang="en-US">
                <a:solidFill>
                  <a:srgbClr val="0070C0"/>
                </a:solidFill>
              </a:rPr>
              <a:t>ピン</a:t>
            </a:r>
            <a:endParaRPr lang="en-US" altLang="ja-JP" dirty="0">
              <a:solidFill>
                <a:srgbClr val="0070C0"/>
              </a:solidFill>
            </a:endParaRPr>
          </a:p>
          <a:p>
            <a:pPr lvl="1"/>
            <a:r>
              <a:rPr kumimoji="1" lang="ja-JP" altLang="en-US"/>
              <a:t>移動経路：</a:t>
            </a:r>
            <a:r>
              <a:rPr kumimoji="1" lang="ja-JP" altLang="en-US">
                <a:solidFill>
                  <a:srgbClr val="0000FF"/>
                </a:solidFill>
              </a:rPr>
              <a:t>折線</a:t>
            </a:r>
            <a:endParaRPr kumimoji="1" lang="en-US" altLang="ja-JP" dirty="0">
              <a:solidFill>
                <a:srgbClr val="0000FF"/>
              </a:solidFill>
            </a:endParaRPr>
          </a:p>
        </p:txBody>
      </p:sp>
      <p:sp>
        <p:nvSpPr>
          <p:cNvPr id="4" name="スライド番号プレースホルダー 3">
            <a:extLst>
              <a:ext uri="{FF2B5EF4-FFF2-40B4-BE49-F238E27FC236}">
                <a16:creationId xmlns:a16="http://schemas.microsoft.com/office/drawing/2014/main" id="{289FCE44-CAC6-F145-2BDE-9F1BBB87176B}"/>
              </a:ext>
            </a:extLst>
          </p:cNvPr>
          <p:cNvSpPr>
            <a:spLocks noGrp="1"/>
          </p:cNvSpPr>
          <p:nvPr>
            <p:ph type="sldNum" sz="quarter" idx="12"/>
          </p:nvPr>
        </p:nvSpPr>
        <p:spPr/>
        <p:txBody>
          <a:bodyPr/>
          <a:lstStyle/>
          <a:p>
            <a:fld id="{C049C153-E0B4-4CC2-8477-857F11E72140}" type="slidenum">
              <a:rPr lang="ja-JP" altLang="en-US" smtClean="0"/>
              <a:pPr/>
              <a:t>8</a:t>
            </a:fld>
            <a:endParaRPr lang="ja-JP" altLang="en-US" dirty="0"/>
          </a:p>
        </p:txBody>
      </p:sp>
      <p:sp>
        <p:nvSpPr>
          <p:cNvPr id="5" name="テキスト プレースホルダー 4">
            <a:extLst>
              <a:ext uri="{FF2B5EF4-FFF2-40B4-BE49-F238E27FC236}">
                <a16:creationId xmlns:a16="http://schemas.microsoft.com/office/drawing/2014/main" id="{E6B42904-8A24-9B21-A331-B9B42E027ACB}"/>
              </a:ext>
            </a:extLst>
          </p:cNvPr>
          <p:cNvSpPr>
            <a:spLocks noGrp="1"/>
          </p:cNvSpPr>
          <p:nvPr>
            <p:ph type="body" sz="quarter" idx="4294967295"/>
          </p:nvPr>
        </p:nvSpPr>
        <p:spPr>
          <a:xfrm>
            <a:off x="446533" y="6315134"/>
            <a:ext cx="8831348" cy="542866"/>
          </a:xfrm>
        </p:spPr>
        <p:txBody>
          <a:bodyPr/>
          <a:lstStyle/>
          <a:p>
            <a:pPr marL="0" indent="0">
              <a:buNone/>
            </a:pPr>
            <a:r>
              <a:rPr lang="ja-JP" altLang="en-US">
                <a:solidFill>
                  <a:schemeClr val="accent2">
                    <a:lumMod val="40000"/>
                    <a:lumOff val="60000"/>
                  </a:schemeClr>
                </a:solidFill>
              </a:rPr>
              <a:t>概要</a:t>
            </a:r>
            <a:r>
              <a:rPr lang="ja-JP" altLang="en-US">
                <a:solidFill>
                  <a:schemeClr val="accent2"/>
                </a:solidFill>
              </a:rPr>
              <a:t> </a:t>
            </a:r>
            <a:r>
              <a:rPr lang="ja-JP" altLang="en-US" sz="1400" baseline="20000">
                <a:solidFill>
                  <a:schemeClr val="accent2">
                    <a:lumMod val="40000"/>
                    <a:lumOff val="60000"/>
                  </a:schemeClr>
                </a:solidFill>
              </a:rPr>
              <a:t>▶</a:t>
            </a:r>
            <a:r>
              <a:rPr lang="ja-JP" altLang="en-US">
                <a:solidFill>
                  <a:schemeClr val="accent2">
                    <a:lumMod val="40000"/>
                    <a:lumOff val="60000"/>
                  </a:schemeClr>
                </a:solidFill>
              </a:rPr>
              <a:t> </a:t>
            </a:r>
            <a:r>
              <a:rPr lang="ja-JP" altLang="en-US" dirty="0">
                <a:solidFill>
                  <a:schemeClr val="accent2">
                    <a:lumMod val="40000"/>
                    <a:lumOff val="60000"/>
                  </a:schemeClr>
                </a:solidFill>
              </a:rPr>
              <a:t>背景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提案手法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a:t>
            </a:r>
            <a:r>
              <a:rPr lang="ja-JP" altLang="en-US">
                <a:solidFill>
                  <a:schemeClr val="accent2"/>
                </a:solidFill>
              </a:rPr>
              <a:t>実験結果</a:t>
            </a:r>
            <a:r>
              <a:rPr lang="ja-JP" altLang="en-US">
                <a:solidFill>
                  <a:schemeClr val="accent2">
                    <a:lumMod val="40000"/>
                    <a:lumOff val="60000"/>
                  </a:schemeClr>
                </a:solidFill>
              </a:rPr>
              <a:t>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まとめ</a:t>
            </a:r>
            <a:endParaRPr kumimoji="1" lang="ja-JP" altLang="en-US" dirty="0">
              <a:solidFill>
                <a:schemeClr val="accent2">
                  <a:lumMod val="40000"/>
                  <a:lumOff val="60000"/>
                </a:schemeClr>
              </a:solidFill>
            </a:endParaRPr>
          </a:p>
        </p:txBody>
      </p:sp>
      <p:pic>
        <p:nvPicPr>
          <p:cNvPr id="10" name="図 9" descr="ダイアグラム&#10;&#10;自動的に生成された説明">
            <a:extLst>
              <a:ext uri="{FF2B5EF4-FFF2-40B4-BE49-F238E27FC236}">
                <a16:creationId xmlns:a16="http://schemas.microsoft.com/office/drawing/2014/main" id="{092D738A-D6CC-665C-2093-5B55B6496C7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l="15889" t="19876" r="13868" b="22304"/>
          <a:stretch/>
        </p:blipFill>
        <p:spPr>
          <a:xfrm>
            <a:off x="5316175" y="3429000"/>
            <a:ext cx="6132088" cy="2563373"/>
          </a:xfrm>
          <a:prstGeom prst="rect">
            <a:avLst/>
          </a:prstGeom>
          <a:ln>
            <a:solidFill>
              <a:schemeClr val="tx1"/>
            </a:solidFill>
          </a:ln>
        </p:spPr>
      </p:pic>
      <p:pic>
        <p:nvPicPr>
          <p:cNvPr id="7" name="図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77FBE416-E57F-4F95-C348-6A8431A1BF11}"/>
              </a:ext>
            </a:extLst>
          </p:cNvPr>
          <p:cNvPicPr>
            <a:picLocks noChangeAspect="1"/>
          </p:cNvPicPr>
          <p:nvPr/>
        </p:nvPicPr>
        <p:blipFill rotWithShape="1">
          <a:blip r:embed="rId6">
            <a:extLst>
              <a:ext uri="{28A0092B-C50C-407E-A947-70E740481C1C}">
                <a14:useLocalDpi xmlns:a14="http://schemas.microsoft.com/office/drawing/2010/main" val="0"/>
              </a:ext>
            </a:extLst>
          </a:blip>
          <a:srcRect l="11144" r="1504" b="87676"/>
          <a:stretch/>
        </p:blipFill>
        <p:spPr>
          <a:xfrm>
            <a:off x="5312614" y="2316483"/>
            <a:ext cx="3299759" cy="965961"/>
          </a:xfrm>
          <a:prstGeom prst="rect">
            <a:avLst/>
          </a:prstGeom>
        </p:spPr>
      </p:pic>
      <p:pic>
        <p:nvPicPr>
          <p:cNvPr id="9" name="図 8"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927CF7C-2687-509C-62B3-067E86C8214F}"/>
              </a:ext>
            </a:extLst>
          </p:cNvPr>
          <p:cNvPicPr>
            <a:picLocks noChangeAspect="1"/>
          </p:cNvPicPr>
          <p:nvPr/>
        </p:nvPicPr>
        <p:blipFill rotWithShape="1">
          <a:blip r:embed="rId7">
            <a:extLst>
              <a:ext uri="{28A0092B-C50C-407E-A947-70E740481C1C}">
                <a14:useLocalDpi xmlns:a14="http://schemas.microsoft.com/office/drawing/2010/main" val="0"/>
              </a:ext>
            </a:extLst>
          </a:blip>
          <a:srcRect l="11215" t="509" r="1432" b="88729"/>
          <a:stretch/>
        </p:blipFill>
        <p:spPr>
          <a:xfrm>
            <a:off x="5312614" y="1502562"/>
            <a:ext cx="3299759" cy="843456"/>
          </a:xfrm>
          <a:prstGeom prst="rect">
            <a:avLst/>
          </a:prstGeom>
        </p:spPr>
      </p:pic>
      <p:pic>
        <p:nvPicPr>
          <p:cNvPr id="15" name="図 14" descr="屋外, テキスト, 記号, 水 が含まれている画像&#10;&#10;自動的に生成された説明">
            <a:extLst>
              <a:ext uri="{FF2B5EF4-FFF2-40B4-BE49-F238E27FC236}">
                <a16:creationId xmlns:a16="http://schemas.microsoft.com/office/drawing/2014/main" id="{A631ABD9-C8EC-2371-5144-8F8C10696046}"/>
              </a:ext>
            </a:extLst>
          </p:cNvPr>
          <p:cNvPicPr>
            <a:picLocks noChangeAspect="1"/>
          </p:cNvPicPr>
          <p:nvPr/>
        </p:nvPicPr>
        <p:blipFill rotWithShape="1">
          <a:blip r:embed="rId8">
            <a:extLst>
              <a:ext uri="{28A0092B-C50C-407E-A947-70E740481C1C}">
                <a14:useLocalDpi xmlns:a14="http://schemas.microsoft.com/office/drawing/2010/main" val="0"/>
              </a:ext>
            </a:extLst>
          </a:blip>
          <a:srcRect t="51310" b="21583"/>
          <a:stretch/>
        </p:blipFill>
        <p:spPr>
          <a:xfrm>
            <a:off x="8607813" y="1382233"/>
            <a:ext cx="2707298" cy="1305337"/>
          </a:xfrm>
          <a:prstGeom prst="rect">
            <a:avLst/>
          </a:prstGeom>
        </p:spPr>
      </p:pic>
      <p:pic>
        <p:nvPicPr>
          <p:cNvPr id="17" name="図 16" descr="屋外, テキスト, 記号, 水 が含まれている画像&#10;&#10;自動的に生成された説明">
            <a:extLst>
              <a:ext uri="{FF2B5EF4-FFF2-40B4-BE49-F238E27FC236}">
                <a16:creationId xmlns:a16="http://schemas.microsoft.com/office/drawing/2014/main" id="{97B51EB9-32A2-A943-083A-5B8BE8DDF0C2}"/>
              </a:ext>
            </a:extLst>
          </p:cNvPr>
          <p:cNvPicPr>
            <a:picLocks noChangeAspect="1"/>
          </p:cNvPicPr>
          <p:nvPr/>
        </p:nvPicPr>
        <p:blipFill rotWithShape="1">
          <a:blip r:embed="rId9">
            <a:extLst>
              <a:ext uri="{28A0092B-C50C-407E-A947-70E740481C1C}">
                <a14:useLocalDpi xmlns:a14="http://schemas.microsoft.com/office/drawing/2010/main" val="0"/>
              </a:ext>
            </a:extLst>
          </a:blip>
          <a:srcRect t="65822" b="21860"/>
          <a:stretch/>
        </p:blipFill>
        <p:spPr>
          <a:xfrm>
            <a:off x="8612372" y="2722941"/>
            <a:ext cx="2698179" cy="591129"/>
          </a:xfrm>
          <a:prstGeom prst="rect">
            <a:avLst/>
          </a:prstGeom>
        </p:spPr>
      </p:pic>
    </p:spTree>
    <p:extLst>
      <p:ext uri="{BB962C8B-B14F-4D97-AF65-F5344CB8AC3E}">
        <p14:creationId xmlns:p14="http://schemas.microsoft.com/office/powerpoint/2010/main" val="1284002952"/>
      </p:ext>
    </p:extLst>
  </p:cSld>
  <p:clrMapOvr>
    <a:masterClrMapping/>
  </p:clrMapOvr>
  <mc:AlternateContent xmlns:mc="http://schemas.openxmlformats.org/markup-compatibility/2006">
    <mc:Choice xmlns:p14="http://schemas.microsoft.com/office/powerpoint/2010/main" Requires="p14">
      <p:transition spd="slow" p14:dur="2000" advTm="28140"/>
    </mc:Choice>
    <mc:Fallback>
      <p:transition spd="slow" advTm="28140"/>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2">
            <a:extLst>
              <a:ext uri="{FF2B5EF4-FFF2-40B4-BE49-F238E27FC236}">
                <a16:creationId xmlns:a16="http://schemas.microsoft.com/office/drawing/2014/main" id="{70399BB4-3AFB-8C17-C5D1-87D63D1AC85F}"/>
              </a:ext>
            </a:extLst>
          </p:cNvPr>
          <p:cNvSpPr txBox="1">
            <a:spLocks/>
          </p:cNvSpPr>
          <p:nvPr/>
        </p:nvSpPr>
        <p:spPr>
          <a:xfrm>
            <a:off x="578682" y="1681086"/>
            <a:ext cx="11029615" cy="413276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2800" kern="1200">
                <a:solidFill>
                  <a:schemeClr val="tx2"/>
                </a:solidFill>
                <a:latin typeface="HGSｺﾞｼｯｸE" panose="020B0900000000000000" pitchFamily="50" charset="-128"/>
                <a:ea typeface="HGSｺﾞｼｯｸE" panose="020B0900000000000000" pitchFamily="50" charset="-128"/>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2400" kern="1200">
                <a:solidFill>
                  <a:schemeClr val="tx2"/>
                </a:solidFill>
                <a:latin typeface="HGSｺﾞｼｯｸE" panose="020B0900000000000000" pitchFamily="50" charset="-128"/>
                <a:ea typeface="HGSｺﾞｼｯｸE" panose="020B0900000000000000" pitchFamily="50" charset="-128"/>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2000" kern="1200">
                <a:solidFill>
                  <a:schemeClr val="tx2"/>
                </a:solidFill>
                <a:latin typeface="HGSｺﾞｼｯｸE" panose="020B0900000000000000" pitchFamily="50" charset="-128"/>
                <a:ea typeface="HGSｺﾞｼｯｸE" panose="020B0900000000000000" pitchFamily="50" charset="-128"/>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kern="1200">
                <a:solidFill>
                  <a:schemeClr val="tx2"/>
                </a:solidFill>
                <a:latin typeface="HGSｺﾞｼｯｸE" panose="020B0900000000000000" pitchFamily="50" charset="-128"/>
                <a:ea typeface="HGSｺﾞｼｯｸE" panose="020B0900000000000000" pitchFamily="50" charset="-128"/>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800" kern="1200">
                <a:solidFill>
                  <a:schemeClr val="tx2"/>
                </a:solidFill>
                <a:latin typeface="HGSｺﾞｼｯｸE" panose="020B0900000000000000" pitchFamily="50" charset="-128"/>
                <a:ea typeface="HGSｺﾞｼｯｸE" panose="020B0900000000000000"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a:lstStyle>
          <a:p>
            <a:r>
              <a:rPr kumimoji="1" lang="ja-JP" altLang="en-US"/>
              <a:t>結果</a:t>
            </a:r>
            <a:endParaRPr kumimoji="1" lang="en-US" altLang="ja-JP" dirty="0"/>
          </a:p>
          <a:p>
            <a:pPr lvl="1"/>
            <a:r>
              <a:rPr kumimoji="1" lang="ja-JP" altLang="en-US"/>
              <a:t>複数のブラウザと端末で</a:t>
            </a:r>
            <a:r>
              <a:rPr kumimoji="1" lang="en-US" altLang="ja-JP" dirty="0" err="1"/>
              <a:t>WebPush</a:t>
            </a:r>
            <a:r>
              <a:rPr kumimoji="1" lang="ja-JP" altLang="en-US"/>
              <a:t>通知を実現</a:t>
            </a:r>
            <a:endParaRPr kumimoji="1" lang="en-US" altLang="ja-JP" dirty="0"/>
          </a:p>
          <a:p>
            <a:pPr lvl="1"/>
            <a:r>
              <a:rPr lang="ja-JP" altLang="en-US"/>
              <a:t>地図上に行動履歴を表示</a:t>
            </a:r>
            <a:endParaRPr lang="en-US" altLang="ja-JP" dirty="0"/>
          </a:p>
          <a:p>
            <a:pPr marL="0" indent="0">
              <a:buNone/>
            </a:pPr>
            <a:endParaRPr lang="en-US" altLang="ja-JP" sz="2400" dirty="0"/>
          </a:p>
          <a:p>
            <a:r>
              <a:rPr lang="ja-JP" altLang="en-US"/>
              <a:t>今後の展望</a:t>
            </a:r>
            <a:endParaRPr lang="en-US" altLang="ja-JP" dirty="0"/>
          </a:p>
          <a:p>
            <a:pPr lvl="1"/>
            <a:r>
              <a:rPr lang="ja-JP" altLang="en-US"/>
              <a:t>データ解析に連動した通知発生</a:t>
            </a:r>
          </a:p>
        </p:txBody>
      </p:sp>
      <p:sp>
        <p:nvSpPr>
          <p:cNvPr id="2" name="タイトル 1">
            <a:extLst>
              <a:ext uri="{FF2B5EF4-FFF2-40B4-BE49-F238E27FC236}">
                <a16:creationId xmlns:a16="http://schemas.microsoft.com/office/drawing/2014/main" id="{222AC260-65B5-E23E-BFD4-EB6BA8959887}"/>
              </a:ext>
            </a:extLst>
          </p:cNvPr>
          <p:cNvSpPr>
            <a:spLocks noGrp="1"/>
          </p:cNvSpPr>
          <p:nvPr>
            <p:ph type="title"/>
          </p:nvPr>
        </p:nvSpPr>
        <p:spPr/>
        <p:txBody>
          <a:bodyPr/>
          <a:lstStyle/>
          <a:p>
            <a:r>
              <a:rPr lang="ja-JP" altLang="en-US" dirty="0"/>
              <a:t>まとめ</a:t>
            </a:r>
            <a:endParaRPr kumimoji="1" lang="ja-JP" altLang="en-US" dirty="0"/>
          </a:p>
        </p:txBody>
      </p:sp>
      <p:sp>
        <p:nvSpPr>
          <p:cNvPr id="4" name="スライド番号プレースホルダー 3">
            <a:extLst>
              <a:ext uri="{FF2B5EF4-FFF2-40B4-BE49-F238E27FC236}">
                <a16:creationId xmlns:a16="http://schemas.microsoft.com/office/drawing/2014/main" id="{289FCE44-CAC6-F145-2BDE-9F1BBB87176B}"/>
              </a:ext>
            </a:extLst>
          </p:cNvPr>
          <p:cNvSpPr>
            <a:spLocks noGrp="1"/>
          </p:cNvSpPr>
          <p:nvPr>
            <p:ph type="sldNum" sz="quarter" idx="12"/>
          </p:nvPr>
        </p:nvSpPr>
        <p:spPr/>
        <p:txBody>
          <a:bodyPr/>
          <a:lstStyle/>
          <a:p>
            <a:fld id="{C049C153-E0B4-4CC2-8477-857F11E72140}" type="slidenum">
              <a:rPr lang="ja-JP" altLang="en-US" smtClean="0"/>
              <a:pPr/>
              <a:t>9</a:t>
            </a:fld>
            <a:endParaRPr lang="ja-JP" altLang="en-US" dirty="0"/>
          </a:p>
        </p:txBody>
      </p:sp>
      <p:sp>
        <p:nvSpPr>
          <p:cNvPr id="5" name="テキスト プレースホルダー 4">
            <a:extLst>
              <a:ext uri="{FF2B5EF4-FFF2-40B4-BE49-F238E27FC236}">
                <a16:creationId xmlns:a16="http://schemas.microsoft.com/office/drawing/2014/main" id="{E6B42904-8A24-9B21-A331-B9B42E027ACB}"/>
              </a:ext>
            </a:extLst>
          </p:cNvPr>
          <p:cNvSpPr>
            <a:spLocks noGrp="1"/>
          </p:cNvSpPr>
          <p:nvPr>
            <p:ph type="body" sz="quarter" idx="4294967295"/>
          </p:nvPr>
        </p:nvSpPr>
        <p:spPr>
          <a:xfrm>
            <a:off x="446533" y="6315134"/>
            <a:ext cx="8831348" cy="542866"/>
          </a:xfrm>
        </p:spPr>
        <p:txBody>
          <a:bodyPr/>
          <a:lstStyle/>
          <a:p>
            <a:pPr marL="0" indent="0">
              <a:buNone/>
            </a:pPr>
            <a:r>
              <a:rPr lang="ja-JP" altLang="en-US">
                <a:solidFill>
                  <a:schemeClr val="accent2">
                    <a:lumMod val="40000"/>
                    <a:lumOff val="60000"/>
                  </a:schemeClr>
                </a:solidFill>
              </a:rPr>
              <a:t>概要</a:t>
            </a:r>
            <a:r>
              <a:rPr lang="ja-JP" altLang="en-US">
                <a:solidFill>
                  <a:schemeClr val="accent2"/>
                </a:solidFill>
              </a:rPr>
              <a:t> </a:t>
            </a:r>
            <a:r>
              <a:rPr lang="ja-JP" altLang="en-US" sz="1400" baseline="20000">
                <a:solidFill>
                  <a:schemeClr val="accent2">
                    <a:lumMod val="40000"/>
                    <a:lumOff val="60000"/>
                  </a:schemeClr>
                </a:solidFill>
              </a:rPr>
              <a:t>▶</a:t>
            </a:r>
            <a:r>
              <a:rPr lang="ja-JP" altLang="en-US">
                <a:solidFill>
                  <a:schemeClr val="accent2">
                    <a:lumMod val="40000"/>
                    <a:lumOff val="60000"/>
                  </a:schemeClr>
                </a:solidFill>
              </a:rPr>
              <a:t> </a:t>
            </a:r>
            <a:r>
              <a:rPr lang="ja-JP" altLang="en-US" dirty="0">
                <a:solidFill>
                  <a:schemeClr val="accent2">
                    <a:lumMod val="40000"/>
                    <a:lumOff val="60000"/>
                  </a:schemeClr>
                </a:solidFill>
              </a:rPr>
              <a:t>背景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提案手法 </a:t>
            </a:r>
            <a:r>
              <a:rPr kumimoji="1" lang="ja-JP" altLang="en-US" sz="1400" b="0" i="0" u="none" strike="noStrike" kern="1200" cap="none" spc="0" normalizeH="0" baseline="20000" noProof="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a:solidFill>
                  <a:schemeClr val="accent2">
                    <a:lumMod val="40000"/>
                    <a:lumOff val="60000"/>
                  </a:schemeClr>
                </a:solidFill>
              </a:rPr>
              <a:t> 実験結果 </a:t>
            </a:r>
            <a:r>
              <a:rPr kumimoji="1" lang="ja-JP" altLang="en-US" sz="1400" b="0" i="0" u="none" strike="noStrike" kern="1200" cap="none" spc="0" normalizeH="0" baseline="20000" noProof="0" dirty="0">
                <a:ln>
                  <a:noFill/>
                </a:ln>
                <a:solidFill>
                  <a:schemeClr val="accent2">
                    <a:lumMod val="40000"/>
                    <a:lumOff val="60000"/>
                  </a:schemeClr>
                </a:solidFill>
                <a:effectLst/>
                <a:uLnTx/>
                <a:uFillTx/>
                <a:latin typeface="Gill Sans MT" panose="020B0502020104020203"/>
                <a:ea typeface="HGｺﾞｼｯｸE" panose="020B0909000000000000" pitchFamily="49" charset="-128"/>
                <a:cs typeface="+mn-cs"/>
              </a:rPr>
              <a:t>▶</a:t>
            </a:r>
            <a:r>
              <a:rPr lang="ja-JP" altLang="en-US" dirty="0">
                <a:solidFill>
                  <a:schemeClr val="accent2">
                    <a:lumMod val="40000"/>
                    <a:lumOff val="60000"/>
                  </a:schemeClr>
                </a:solidFill>
              </a:rPr>
              <a:t> </a:t>
            </a:r>
            <a:r>
              <a:rPr lang="ja-JP" altLang="en-US" dirty="0">
                <a:solidFill>
                  <a:schemeClr val="accent2"/>
                </a:solidFill>
              </a:rPr>
              <a:t>まとめ</a:t>
            </a:r>
            <a:endParaRPr kumimoji="1" lang="ja-JP" altLang="en-US" dirty="0">
              <a:solidFill>
                <a:schemeClr val="accent2"/>
              </a:solidFill>
            </a:endParaRPr>
          </a:p>
        </p:txBody>
      </p:sp>
    </p:spTree>
    <p:extLst>
      <p:ext uri="{BB962C8B-B14F-4D97-AF65-F5344CB8AC3E}">
        <p14:creationId xmlns:p14="http://schemas.microsoft.com/office/powerpoint/2010/main" val="1911596719"/>
      </p:ext>
    </p:extLst>
  </p:cSld>
  <p:clrMapOvr>
    <a:masterClrMapping/>
  </p:clrMapOvr>
  <mc:AlternateContent xmlns:mc="http://schemas.openxmlformats.org/markup-compatibility/2006">
    <mc:Choice xmlns:p14="http://schemas.microsoft.com/office/powerpoint/2010/main" Requires="p14">
      <p:transition spd="slow" p14:dur="2000" advTm="21268"/>
    </mc:Choice>
    <mc:Fallback>
      <p:transition spd="slow" advTm="21268"/>
    </mc:Fallback>
  </mc:AlternateContent>
</p:sld>
</file>

<file path=ppt/theme/theme1.xml><?xml version="1.0" encoding="utf-8"?>
<a:theme xmlns:a="http://schemas.openxmlformats.org/drawingml/2006/main" name="配当">
  <a:themeElements>
    <a:clrScheme name="青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ユーザー定義 2">
      <a:majorFont>
        <a:latin typeface="Gill Sans MT"/>
        <a:ea typeface="HGPｺﾞｼｯｸE"/>
        <a:cs typeface=""/>
      </a:majorFont>
      <a:minorFont>
        <a:latin typeface="Gill Sans MT"/>
        <a:ea typeface="HGSｺﾞｼｯｸE"/>
        <a:cs typeface=""/>
      </a:minorFont>
    </a:fontScheme>
    <a:fmtScheme name="配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d05b275-6e36-41c8-856d-248085648429" xsi:nil="true"/>
    <lcf76f155ced4ddcb4097134ff3c332f xmlns="e02618ca-87ce-4d8b-85ad-61aca6e3ad7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2857E09AFE76AE498F10364021A0C5E0" ma:contentTypeVersion="18" ma:contentTypeDescription="新しいドキュメントを作成します。" ma:contentTypeScope="" ma:versionID="404c27696bc40f9935c6caeb8c391298">
  <xsd:schema xmlns:xsd="http://www.w3.org/2001/XMLSchema" xmlns:xs="http://www.w3.org/2001/XMLSchema" xmlns:p="http://schemas.microsoft.com/office/2006/metadata/properties" xmlns:ns2="e02618ca-87ce-4d8b-85ad-61aca6e3ad74" xmlns:ns3="bd05b275-6e36-41c8-856d-248085648429" targetNamespace="http://schemas.microsoft.com/office/2006/metadata/properties" ma:root="true" ma:fieldsID="624938250e00d862e5b0912b59a06849" ns2:_="" ns3:_="">
    <xsd:import namespace="e02618ca-87ce-4d8b-85ad-61aca6e3ad74"/>
    <xsd:import namespace="bd05b275-6e36-41c8-856d-24808564842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2618ca-87ce-4d8b-85ad-61aca6e3ad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d05b275-6e36-41c8-856d-248085648429" elementFormDefault="qualified">
    <xsd:import namespace="http://schemas.microsoft.com/office/2006/documentManagement/types"/>
    <xsd:import namespace="http://schemas.microsoft.com/office/infopath/2007/PartnerControls"/>
    <xsd:element name="SharedWithUsers" ma:index="15"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共有相手の詳細情報" ma:internalName="SharedWithDetails" ma:readOnly="true">
      <xsd:simpleType>
        <xsd:restriction base="dms:Note">
          <xsd:maxLength value="255"/>
        </xsd:restriction>
      </xsd:simpleType>
    </xsd:element>
    <xsd:element name="TaxCatchAll" ma:index="23" nillable="true" ma:displayName="Taxonomy Catch All Column" ma:hidden="true" ma:list="{2449b1de-4928-479e-b5b7-d8384c9c230e}" ma:internalName="TaxCatchAll" ma:showField="CatchAllData" ma:web="bd05b275-6e36-41c8-856d-2480856484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FC0E38-2CC1-454C-BEC6-0BA3A3C95E0D}">
  <ds:schemaRefs>
    <ds:schemaRef ds:uri="http://schemas.microsoft.com/sharepoint/v3/contenttype/forms"/>
  </ds:schemaRefs>
</ds:datastoreItem>
</file>

<file path=customXml/itemProps2.xml><?xml version="1.0" encoding="utf-8"?>
<ds:datastoreItem xmlns:ds="http://schemas.openxmlformats.org/officeDocument/2006/customXml" ds:itemID="{99EDBCA7-AF11-4F8A-BB83-CB271DB2AB2A}">
  <ds:schemaRefs>
    <ds:schemaRef ds:uri="http://schemas.microsoft.com/office/2006/metadata/properties"/>
    <ds:schemaRef ds:uri="http://schemas.microsoft.com/office/infopath/2007/PartnerControls"/>
    <ds:schemaRef ds:uri="bd05b275-6e36-41c8-856d-248085648429"/>
    <ds:schemaRef ds:uri="e02618ca-87ce-4d8b-85ad-61aca6e3ad74"/>
  </ds:schemaRefs>
</ds:datastoreItem>
</file>

<file path=customXml/itemProps3.xml><?xml version="1.0" encoding="utf-8"?>
<ds:datastoreItem xmlns:ds="http://schemas.openxmlformats.org/officeDocument/2006/customXml" ds:itemID="{CE0B6B27-5BBB-45DF-BB88-DA775C1B33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2618ca-87ce-4d8b-85ad-61aca6e3ad74"/>
    <ds:schemaRef ds:uri="bd05b275-6e36-41c8-856d-2480856484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配当</Template>
  <TotalTime>8940</TotalTime>
  <Words>1596</Words>
  <Application>Microsoft Macintosh PowerPoint</Application>
  <PresentationFormat>ワイド画面</PresentationFormat>
  <Paragraphs>298</Paragraphs>
  <Slides>18</Slides>
  <Notes>9</Notes>
  <HiddenSlides>2</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18</vt:i4>
      </vt:variant>
    </vt:vector>
  </HeadingPairs>
  <TitlesOfParts>
    <vt:vector size="26" baseType="lpstr">
      <vt:lpstr>HGPｺﾞｼｯｸE</vt:lpstr>
      <vt:lpstr>HGSｺﾞｼｯｸE</vt:lpstr>
      <vt:lpstr>Gill Sans MT</vt:lpstr>
      <vt:lpstr>游ゴシック</vt:lpstr>
      <vt:lpstr>Wingdings 2</vt:lpstr>
      <vt:lpstr>HGSｺﾞｼｯｸE</vt:lpstr>
      <vt:lpstr>Arial</vt:lpstr>
      <vt:lpstr>配当</vt:lpstr>
      <vt:lpstr>赤外線センサを用いた害獣検出および行動解析  – 通知機構と行動ビジュアライザ – </vt:lpstr>
      <vt:lpstr>概要</vt:lpstr>
      <vt:lpstr>背景｜通知機構と行動ビジュアライザ</vt:lpstr>
      <vt:lpstr>提案手法｜システム図</vt:lpstr>
      <vt:lpstr>提案手法｜リバースプロキシ</vt:lpstr>
      <vt:lpstr>提案手法｜通知サーバ</vt:lpstr>
      <vt:lpstr>提案手法｜行動表示アプリ</vt:lpstr>
      <vt:lpstr>実験結果</vt:lpstr>
      <vt:lpstr>まとめ</vt:lpstr>
      <vt:lpstr>補足資料</vt:lpstr>
      <vt:lpstr>農業従事者数と獣害被害の現状</vt:lpstr>
      <vt:lpstr>クラウドサーバの詳細構成</vt:lpstr>
      <vt:lpstr>WebPush対応のブラウザ</vt:lpstr>
      <vt:lpstr>WebPushの仕組み</vt:lpstr>
      <vt:lpstr>WebPushの仕組み</vt:lpstr>
      <vt:lpstr>検証環境｜通知</vt:lpstr>
      <vt:lpstr>動物の軌跡表示アプリの機能</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Hiroaki Shimaoka</dc:creator>
  <cp:lastModifiedBy>藤本 光(奈良高専)</cp:lastModifiedBy>
  <cp:revision>163</cp:revision>
  <cp:lastPrinted>2024-02-07T21:22:39Z</cp:lastPrinted>
  <dcterms:created xsi:type="dcterms:W3CDTF">2024-01-25T01:46:12Z</dcterms:created>
  <dcterms:modified xsi:type="dcterms:W3CDTF">2024-02-08T05:17:28Z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0x0101002857E09AFE76AE498F10364021A0C5E0</vt:lpwstr>
  </property>
  <property fmtid="{D5CDD505-2E9C-101B-9397-08002B2CF9AE}" pid="3" name="MediaServiceImageTags">
    <vt:lpwstr/>
  </property>
</Properties>
</file>